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6" r:id="rId5"/>
    <p:sldId id="259" r:id="rId6"/>
    <p:sldId id="275" r:id="rId7"/>
    <p:sldId id="260" r:id="rId8"/>
    <p:sldId id="261" r:id="rId9"/>
    <p:sldId id="277" r:id="rId10"/>
    <p:sldId id="262" r:id="rId11"/>
    <p:sldId id="263" r:id="rId12"/>
    <p:sldId id="264" r:id="rId13"/>
    <p:sldId id="265" r:id="rId14"/>
    <p:sldId id="278" r:id="rId15"/>
    <p:sldId id="280" r:id="rId16"/>
    <p:sldId id="281" r:id="rId17"/>
    <p:sldId id="266" r:id="rId18"/>
    <p:sldId id="267" r:id="rId19"/>
    <p:sldId id="291" r:id="rId20"/>
    <p:sldId id="268" r:id="rId21"/>
    <p:sldId id="282" r:id="rId22"/>
    <p:sldId id="283" r:id="rId23"/>
    <p:sldId id="284" r:id="rId24"/>
    <p:sldId id="285" r:id="rId25"/>
    <p:sldId id="286" r:id="rId26"/>
    <p:sldId id="287" r:id="rId27"/>
    <p:sldId id="289" r:id="rId28"/>
    <p:sldId id="272" r:id="rId29"/>
    <p:sldId id="273" r:id="rId30"/>
    <p:sldId id="274" r:id="rId31"/>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89" autoAdjust="0"/>
    <p:restoredTop sz="9466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pPr/>
              <a:t>13.06.2019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6CFCCF0-3020-48C1-878F-754B423B6159}" type="slidenum">
              <a:rPr lang="ru-RU" smtClean="0"/>
              <a:pPr/>
              <a:t>‹#›</a:t>
            </a:fld>
            <a:endParaRPr lang="ru-RU" dirty="0"/>
          </a:p>
        </p:txBody>
      </p:sp>
    </p:spTree>
    <p:extLst>
      <p:ext uri="{BB962C8B-B14F-4D97-AF65-F5344CB8AC3E}">
        <p14:creationId xmlns="" xmlns:p14="http://schemas.microsoft.com/office/powerpoint/2010/main" val="314943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pPr/>
              <a:t>13.06.2019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6CFCCF0-3020-48C1-878F-754B423B6159}" type="slidenum">
              <a:rPr lang="ru-RU" smtClean="0"/>
              <a:pPr/>
              <a:t>‹#›</a:t>
            </a:fld>
            <a:endParaRPr lang="ru-RU" dirty="0"/>
          </a:p>
        </p:txBody>
      </p:sp>
    </p:spTree>
    <p:extLst>
      <p:ext uri="{BB962C8B-B14F-4D97-AF65-F5344CB8AC3E}">
        <p14:creationId xmlns="" xmlns:p14="http://schemas.microsoft.com/office/powerpoint/2010/main" val="221217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pPr/>
              <a:t>13.06.2019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6CFCCF0-3020-48C1-878F-754B423B6159}" type="slidenum">
              <a:rPr lang="ru-RU" smtClean="0"/>
              <a:pPr/>
              <a:t>‹#›</a:t>
            </a:fld>
            <a:endParaRPr lang="ru-RU" dirty="0"/>
          </a:p>
        </p:txBody>
      </p:sp>
    </p:spTree>
    <p:extLst>
      <p:ext uri="{BB962C8B-B14F-4D97-AF65-F5344CB8AC3E}">
        <p14:creationId xmlns="" xmlns:p14="http://schemas.microsoft.com/office/powerpoint/2010/main" val="57808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pPr/>
              <a:t>13.06.2019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6CFCCF0-3020-48C1-878F-754B423B6159}" type="slidenum">
              <a:rPr lang="ru-RU" smtClean="0"/>
              <a:pPr/>
              <a:t>‹#›</a:t>
            </a:fld>
            <a:endParaRPr lang="ru-RU" dirty="0"/>
          </a:p>
        </p:txBody>
      </p:sp>
    </p:spTree>
    <p:extLst>
      <p:ext uri="{BB962C8B-B14F-4D97-AF65-F5344CB8AC3E}">
        <p14:creationId xmlns="" xmlns:p14="http://schemas.microsoft.com/office/powerpoint/2010/main" val="1578228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43E6F8-F1AA-4C85-A8F4-D570A02C2D94}" type="datetimeFigureOut">
              <a:rPr lang="ru-RU" smtClean="0"/>
              <a:pPr/>
              <a:t>13.06.2019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6CFCCF0-3020-48C1-878F-754B423B6159}" type="slidenum">
              <a:rPr lang="ru-RU" smtClean="0"/>
              <a:pPr/>
              <a:t>‹#›</a:t>
            </a:fld>
            <a:endParaRPr lang="ru-RU" dirty="0"/>
          </a:p>
        </p:txBody>
      </p:sp>
    </p:spTree>
    <p:extLst>
      <p:ext uri="{BB962C8B-B14F-4D97-AF65-F5344CB8AC3E}">
        <p14:creationId xmlns="" xmlns:p14="http://schemas.microsoft.com/office/powerpoint/2010/main" val="400990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D43E6F8-F1AA-4C85-A8F4-D570A02C2D94}" type="datetimeFigureOut">
              <a:rPr lang="ru-RU" smtClean="0"/>
              <a:pPr/>
              <a:t>13.06.2019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6CFCCF0-3020-48C1-878F-754B423B6159}" type="slidenum">
              <a:rPr lang="ru-RU" smtClean="0"/>
              <a:pPr/>
              <a:t>‹#›</a:t>
            </a:fld>
            <a:endParaRPr lang="ru-RU" dirty="0"/>
          </a:p>
        </p:txBody>
      </p:sp>
    </p:spTree>
    <p:extLst>
      <p:ext uri="{BB962C8B-B14F-4D97-AF65-F5344CB8AC3E}">
        <p14:creationId xmlns="" xmlns:p14="http://schemas.microsoft.com/office/powerpoint/2010/main" val="287474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D43E6F8-F1AA-4C85-A8F4-D570A02C2D94}" type="datetimeFigureOut">
              <a:rPr lang="ru-RU" smtClean="0"/>
              <a:pPr/>
              <a:t>13.06.2019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C6CFCCF0-3020-48C1-878F-754B423B6159}" type="slidenum">
              <a:rPr lang="ru-RU" smtClean="0"/>
              <a:pPr/>
              <a:t>‹#›</a:t>
            </a:fld>
            <a:endParaRPr lang="ru-RU" dirty="0"/>
          </a:p>
        </p:txBody>
      </p:sp>
    </p:spTree>
    <p:extLst>
      <p:ext uri="{BB962C8B-B14F-4D97-AF65-F5344CB8AC3E}">
        <p14:creationId xmlns="" xmlns:p14="http://schemas.microsoft.com/office/powerpoint/2010/main" val="115865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D43E6F8-F1AA-4C85-A8F4-D570A02C2D94}" type="datetimeFigureOut">
              <a:rPr lang="ru-RU" smtClean="0"/>
              <a:pPr/>
              <a:t>13.06.2019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C6CFCCF0-3020-48C1-878F-754B423B6159}" type="slidenum">
              <a:rPr lang="ru-RU" smtClean="0"/>
              <a:pPr/>
              <a:t>‹#›</a:t>
            </a:fld>
            <a:endParaRPr lang="ru-RU" dirty="0"/>
          </a:p>
        </p:txBody>
      </p:sp>
    </p:spTree>
    <p:extLst>
      <p:ext uri="{BB962C8B-B14F-4D97-AF65-F5344CB8AC3E}">
        <p14:creationId xmlns="" xmlns:p14="http://schemas.microsoft.com/office/powerpoint/2010/main" val="2058160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D43E6F8-F1AA-4C85-A8F4-D570A02C2D94}" type="datetimeFigureOut">
              <a:rPr lang="ru-RU" smtClean="0"/>
              <a:pPr/>
              <a:t>13.06.2019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C6CFCCF0-3020-48C1-878F-754B423B6159}" type="slidenum">
              <a:rPr lang="ru-RU" smtClean="0"/>
              <a:pPr/>
              <a:t>‹#›</a:t>
            </a:fld>
            <a:endParaRPr lang="ru-RU" dirty="0"/>
          </a:p>
        </p:txBody>
      </p:sp>
    </p:spTree>
    <p:extLst>
      <p:ext uri="{BB962C8B-B14F-4D97-AF65-F5344CB8AC3E}">
        <p14:creationId xmlns="" xmlns:p14="http://schemas.microsoft.com/office/powerpoint/2010/main" val="1399369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43E6F8-F1AA-4C85-A8F4-D570A02C2D94}" type="datetimeFigureOut">
              <a:rPr lang="ru-RU" smtClean="0"/>
              <a:pPr/>
              <a:t>13.06.2019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6CFCCF0-3020-48C1-878F-754B423B6159}" type="slidenum">
              <a:rPr lang="ru-RU" smtClean="0"/>
              <a:pPr/>
              <a:t>‹#›</a:t>
            </a:fld>
            <a:endParaRPr lang="ru-RU" dirty="0"/>
          </a:p>
        </p:txBody>
      </p:sp>
    </p:spTree>
    <p:extLst>
      <p:ext uri="{BB962C8B-B14F-4D97-AF65-F5344CB8AC3E}">
        <p14:creationId xmlns="" xmlns:p14="http://schemas.microsoft.com/office/powerpoint/2010/main" val="114770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43E6F8-F1AA-4C85-A8F4-D570A02C2D94}" type="datetimeFigureOut">
              <a:rPr lang="ru-RU" smtClean="0"/>
              <a:pPr/>
              <a:t>13.06.2019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6CFCCF0-3020-48C1-878F-754B423B6159}" type="slidenum">
              <a:rPr lang="ru-RU" smtClean="0"/>
              <a:pPr/>
              <a:t>‹#›</a:t>
            </a:fld>
            <a:endParaRPr lang="ru-RU" dirty="0"/>
          </a:p>
        </p:txBody>
      </p:sp>
    </p:spTree>
    <p:extLst>
      <p:ext uri="{BB962C8B-B14F-4D97-AF65-F5344CB8AC3E}">
        <p14:creationId xmlns="" xmlns:p14="http://schemas.microsoft.com/office/powerpoint/2010/main" val="2064823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3E6F8-F1AA-4C85-A8F4-D570A02C2D94}" type="datetimeFigureOut">
              <a:rPr lang="ru-RU" smtClean="0"/>
              <a:pPr/>
              <a:t>13.06.2019</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FCCF0-3020-48C1-878F-754B423B6159}" type="slidenum">
              <a:rPr lang="ru-RU" smtClean="0"/>
              <a:pPr/>
              <a:t>‹#›</a:t>
            </a:fld>
            <a:endParaRPr lang="ru-RU" dirty="0"/>
          </a:p>
        </p:txBody>
      </p:sp>
    </p:spTree>
    <p:extLst>
      <p:ext uri="{BB962C8B-B14F-4D97-AF65-F5344CB8AC3E}">
        <p14:creationId xmlns="" xmlns:p14="http://schemas.microsoft.com/office/powerpoint/2010/main" val="4223810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consultantplus://offline/ref=3D14882F90969377CFDFAAADB9834377257D6398193AD50F96608AEF6F24779DE07E88C10DE5D356BE836C3DB35616C21DA9EB897809E5B9E57A339Dy5nAM"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consultantplus://offline/ref=4BF06E0B6C754BFE145709F7DE6C2805479433CE7E1219A7EA7017F5CADEA3B13BA1DF7A6C85DAD26000A9E1032807450D062591E5DBED3AE22FDD8Ea9sEM" TargetMode="External"/><Relationship Id="rId2" Type="http://schemas.openxmlformats.org/officeDocument/2006/relationships/hyperlink" Target="consultantplus://offline/ref=2276B081816EAE6717CF2FD2823838FB09C9C4646FA11ECD22E01B9F495A242269DA37B4993188EE1CB11E5D1F95EE114E0E57E465193222b8y1M" TargetMode="External"/><Relationship Id="rId1" Type="http://schemas.openxmlformats.org/officeDocument/2006/relationships/slideLayout" Target="../slideLayouts/slideLayout7.xml"/><Relationship Id="rId4" Type="http://schemas.openxmlformats.org/officeDocument/2006/relationships/hyperlink" Target="consultantplus://offline/ref=C9B4F6B0684020D35F96D5C62127139A51EF3781617D3132B78FFC6D9BE31A6CA0534E4F63AA9D057FAF7DCBC4361E87359D7E4A5BAB05246E8FC2D264rB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consultantplus://offline/ref=4BF06E0B6C754BFE145709F7DE6C2805479433CE7E1219A7EA7017F5CADEA3B13BA1DF7A6C85DAD26000A9E1032807450D062591E5DBED3AE22FDD8Ea9sEM" TargetMode="External"/><Relationship Id="rId2" Type="http://schemas.openxmlformats.org/officeDocument/2006/relationships/hyperlink" Target="consultantplus://offline/ref=2276B081816EAE6717CF2FD2823838FB09C9C4646FA11ECD22E01B9F495A242269DA37B4993188EE1CB11E5D1F95EE114E0E57E465193222b8y1M" TargetMode="External"/><Relationship Id="rId1" Type="http://schemas.openxmlformats.org/officeDocument/2006/relationships/slideLayout" Target="../slideLayouts/slideLayout7.xml"/><Relationship Id="rId4" Type="http://schemas.openxmlformats.org/officeDocument/2006/relationships/hyperlink" Target="consultantplus://offline/ref=C9B4F6B0684020D35F96D5C62127139A51EF3781617D3132B78FFC6D9BE31A6CA0534E4F63AA9D057FAF7DCBC4361E87359D7E4A5BAB05246E8FC2D264rB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consultantplus://offline/ref=4BF06E0B6C754BFE145709F7DE6C2805479433CE7E1219A7EA7017F5CADEA3B13BA1DF7A6C85DAD26000A9E1032807450D062591E5DBED3AE22FDD8Ea9sEM" TargetMode="External"/><Relationship Id="rId2" Type="http://schemas.openxmlformats.org/officeDocument/2006/relationships/hyperlink" Target="consultantplus://offline/ref=2276B081816EAE6717CF2FD2823838FB09C9C4646FA11ECD22E01B9F495A242269DA37B4993188EE1CB11E5D1F95EE114E0E57E465193222b8y1M" TargetMode="External"/><Relationship Id="rId1" Type="http://schemas.openxmlformats.org/officeDocument/2006/relationships/slideLayout" Target="../slideLayouts/slideLayout7.xml"/><Relationship Id="rId4" Type="http://schemas.openxmlformats.org/officeDocument/2006/relationships/hyperlink" Target="consultantplus://offline/ref=C9B4F6B0684020D35F96D5C62127139A51EF3781617D3132B78FFC6D9BE31A6CA0534E4F63AA9D057FAF7DCBC4361E87359D7E4A5BAB05246E8FC2D264rB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consultantplus://offline/ref=4BF06E0B6C754BFE145709F7DE6C2805479433CE7E1219A7EA7017F5CADEA3B13BA1DF7A6C85DAD26000A9E1032807450D062591E5DBED3AE22FDD8Ea9sEM" TargetMode="External"/><Relationship Id="rId2" Type="http://schemas.openxmlformats.org/officeDocument/2006/relationships/hyperlink" Target="consultantplus://offline/ref=2276B081816EAE6717CF2FD2823838FB09C9C4646FA11ECD22E01B9F495A242269DA37B4993188EE1CB11E5D1F95EE114E0E57E465193222b8y1M" TargetMode="External"/><Relationship Id="rId1" Type="http://schemas.openxmlformats.org/officeDocument/2006/relationships/slideLayout" Target="../slideLayouts/slideLayout7.xml"/><Relationship Id="rId4" Type="http://schemas.openxmlformats.org/officeDocument/2006/relationships/hyperlink" Target="consultantplus://offline/ref=C9B4F6B0684020D35F96D5C62127139A51EF3781617D3132B78FFC6D9BE31A6CA0534E4F63AA9D057FAF7DCBC4361E87359D7E4A5BAB05246E8FC2D264rB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consultantplus://offline/ref=4BF06E0B6C754BFE145709F7DE6C2805479433CE7E1219A7EA7017F5CADEA3B13BA1DF7A6C85DAD26000A9E1032807450D062591E5DBED3AE22FDD8Ea9sEM" TargetMode="External"/><Relationship Id="rId2" Type="http://schemas.openxmlformats.org/officeDocument/2006/relationships/hyperlink" Target="consultantplus://offline/ref=2276B081816EAE6717CF2FD2823838FB09C9C4646FA11ECD22E01B9F495A242269DA37B4993188EE1CB11E5D1F95EE114E0E57E465193222b8y1M" TargetMode="External"/><Relationship Id="rId1" Type="http://schemas.openxmlformats.org/officeDocument/2006/relationships/slideLayout" Target="../slideLayouts/slideLayout7.xml"/><Relationship Id="rId4" Type="http://schemas.openxmlformats.org/officeDocument/2006/relationships/hyperlink" Target="consultantplus://offline/ref=C9B4F6B0684020D35F96D5C62127139A51EF3781617D3132B78FFC6D9BE31A6CA0534E4F63AA9D057FAF7DCBC4361E87359D7E4A5BAB05246E8FC2D264rB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consultantplus://offline/ref=4BF06E0B6C754BFE145709F7DE6C2805479433CE7E1219A7EA7017F5CADEA3B13BA1DF7A6C85DAD26000A9E1032807450D062591E5DBED3AE22FDD8Ea9sEM" TargetMode="External"/><Relationship Id="rId2" Type="http://schemas.openxmlformats.org/officeDocument/2006/relationships/hyperlink" Target="consultantplus://offline/ref=2276B081816EAE6717CF2FD2823838FB09C9C4646FA11ECD22E01B9F495A242269DA37B4993188EE1CB11E5D1F95EE114E0E57E465193222b8y1M" TargetMode="External"/><Relationship Id="rId1" Type="http://schemas.openxmlformats.org/officeDocument/2006/relationships/slideLayout" Target="../slideLayouts/slideLayout7.xml"/><Relationship Id="rId4" Type="http://schemas.openxmlformats.org/officeDocument/2006/relationships/hyperlink" Target="consultantplus://offline/ref=C9B4F6B0684020D35F96D5C62127139A51EF3781617D3132B78FFC6D9BE31A6CA0534E4F63AA9D057FAF7DCBC4361E87359D7E4A5BAB05246E8FC2D264rB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consultantplus://offline/ref=4BF06E0B6C754BFE145709F7DE6C2805479433CE7E1219A7EA7017F5CADEA3B13BA1DF7A6C85DAD26000A9E1032807450D062591E5DBED3AE22FDD8Ea9sEM" TargetMode="External"/><Relationship Id="rId2" Type="http://schemas.openxmlformats.org/officeDocument/2006/relationships/hyperlink" Target="consultantplus://offline/ref=2276B081816EAE6717CF2FD2823838FB09C9C4646FA11ECD22E01B9F495A242269DA37B4993188EE1CB11E5D1F95EE114E0E57E465193222b8y1M" TargetMode="External"/><Relationship Id="rId1" Type="http://schemas.openxmlformats.org/officeDocument/2006/relationships/slideLayout" Target="../slideLayouts/slideLayout7.xml"/><Relationship Id="rId4" Type="http://schemas.openxmlformats.org/officeDocument/2006/relationships/hyperlink" Target="consultantplus://offline/ref=C9B4F6B0684020D35F96D5C62127139A51EF3781617D3132B78FFC6D9BE31A6CA0534E4F63AA9D057FAF7DCBC4361E87359D7E4A5BAB05246E8FC2D264rB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consultantplus://offline/ref=4BF06E0B6C754BFE145709F7DE6C2805479433CE7E1219A7EA7017F5CADEA3B13BA1DF7A6C85DAD26000A9E1032807450D062591E5DBED3AE22FDD8Ea9sEM" TargetMode="External"/><Relationship Id="rId2" Type="http://schemas.openxmlformats.org/officeDocument/2006/relationships/hyperlink" Target="consultantplus://offline/ref=2276B081816EAE6717CF2FD2823838FB09C9C4646FA11ECD22E01B9F495A242269DA37B4993188EE1CB11E5D1F95EE114E0E57E465193222b8y1M" TargetMode="External"/><Relationship Id="rId1" Type="http://schemas.openxmlformats.org/officeDocument/2006/relationships/slideLayout" Target="../slideLayouts/slideLayout7.xml"/><Relationship Id="rId4" Type="http://schemas.openxmlformats.org/officeDocument/2006/relationships/hyperlink" Target="consultantplus://offline/ref=C9B4F6B0684020D35F96D5C62127139A51EF3781617D3132B78FFC6D9BE31A6CA0534E4F63AA9D057FAF7DCBC4361E87359D7E4A5BAB05246E8FC2D264rBM"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alpha val="65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827584" y="2132856"/>
            <a:ext cx="7772400" cy="2187674"/>
          </a:xfrm>
        </p:spPr>
        <p:txBody>
          <a:bodyPr>
            <a:normAutofit fontScale="90000"/>
          </a:bodyPr>
          <a:lstStyle/>
          <a:p>
            <a:r>
              <a:rPr lang="ru-RU" dirty="0" smtClean="0">
                <a:solidFill>
                  <a:srgbClr val="0070C0"/>
                </a:solidFill>
                <a:latin typeface="Arial Black" panose="020B0A04020102020204" pitchFamily="34" charset="0"/>
              </a:rPr>
              <a:t>Грант на развитие семейных животноводческих ферм  </a:t>
            </a:r>
            <a:r>
              <a:rPr lang="ru-RU" sz="4000" dirty="0" smtClean="0">
                <a:solidFill>
                  <a:srgbClr val="FF0000"/>
                </a:solidFill>
                <a:latin typeface="Arial Black" panose="020B0A04020102020204" pitchFamily="34" charset="0"/>
              </a:rPr>
              <a:t>2019 год</a:t>
            </a:r>
            <a:endParaRPr lang="ru-RU" sz="4000" dirty="0">
              <a:solidFill>
                <a:srgbClr val="FF0000"/>
              </a:solidFill>
              <a:latin typeface="Arial Black" panose="020B0A04020102020204" pitchFamily="34" charset="0"/>
            </a:endParaRPr>
          </a:p>
        </p:txBody>
      </p:sp>
      <p:pic>
        <p:nvPicPr>
          <p:cNvPr id="1026" name="Picture 2" descr="http://today.kz/static/uploads/media/pages/uf/1428039470id2yy.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0"/>
            <a:ext cx="2771801" cy="198884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s://im1-tub-ru.yandex.net/i?id=e716d7e1bcb7bddf85f9d1049a04072e&amp;n=33&amp;h=197&amp;w=48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71800" y="0"/>
            <a:ext cx="3816424" cy="1988840"/>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moezerno.ru/wp-content/uploads/2016/11/otkorm-krs.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88224" y="0"/>
            <a:ext cx="2523119" cy="1988839"/>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s://im3-tub-ru.yandex.net/i?id=2de6401a5c60e54d55e97557c55e90d8&amp;n=33&amp;h=215&amp;w=32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4718785"/>
            <a:ext cx="3203848" cy="2139215"/>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https://im3-tub-ru.yandex.net/i?id=45d9a98304695c92c58169fc74695ea9&amp;n=33&amp;h=215&amp;w=32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203848" y="4718785"/>
            <a:ext cx="3076575" cy="2139215"/>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https://im2-tub-ru.yandex.net/i?id=a84d4af16ad0ca3aafc7e143b956c9b2&amp;n=33&amp;h=215&amp;w=279"/>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280423" y="4718784"/>
            <a:ext cx="2830920" cy="21176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2500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alpha val="65000"/>
          </a:srgbClr>
        </a:soli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stretch>
            <a:fillRect/>
          </a:stretch>
        </p:blipFill>
        <p:spPr>
          <a:xfrm>
            <a:off x="6876256" y="1484784"/>
            <a:ext cx="2001935" cy="1618134"/>
          </a:xfrm>
          <a:prstGeom prst="rect">
            <a:avLst/>
          </a:prstGeom>
        </p:spPr>
      </p:pic>
      <p:pic>
        <p:nvPicPr>
          <p:cNvPr id="7" name="Рисунок 6"/>
          <p:cNvPicPr>
            <a:picLocks noChangeAspect="1"/>
          </p:cNvPicPr>
          <p:nvPr/>
        </p:nvPicPr>
        <p:blipFill>
          <a:blip r:embed="rId3" cstate="print"/>
          <a:stretch>
            <a:fillRect/>
          </a:stretch>
        </p:blipFill>
        <p:spPr>
          <a:xfrm>
            <a:off x="5004048" y="1772816"/>
            <a:ext cx="1730625" cy="1618134"/>
          </a:xfrm>
          <a:prstGeom prst="rect">
            <a:avLst/>
          </a:prstGeom>
        </p:spPr>
      </p:pic>
      <p:pic>
        <p:nvPicPr>
          <p:cNvPr id="8" name="Рисунок 7"/>
          <p:cNvPicPr>
            <a:picLocks noChangeAspect="1"/>
          </p:cNvPicPr>
          <p:nvPr/>
        </p:nvPicPr>
        <p:blipFill>
          <a:blip r:embed="rId4" cstate="print"/>
          <a:stretch>
            <a:fillRect/>
          </a:stretch>
        </p:blipFill>
        <p:spPr>
          <a:xfrm>
            <a:off x="6084168" y="2996952"/>
            <a:ext cx="1428750" cy="1247775"/>
          </a:xfrm>
          <a:prstGeom prst="rect">
            <a:avLst/>
          </a:prstGeom>
        </p:spPr>
      </p:pic>
      <p:pic>
        <p:nvPicPr>
          <p:cNvPr id="9" name="Рисунок 8"/>
          <p:cNvPicPr>
            <a:picLocks noChangeAspect="1"/>
          </p:cNvPicPr>
          <p:nvPr/>
        </p:nvPicPr>
        <p:blipFill>
          <a:blip r:embed="rId5" cstate="print"/>
          <a:stretch>
            <a:fillRect/>
          </a:stretch>
        </p:blipFill>
        <p:spPr>
          <a:xfrm>
            <a:off x="5652920" y="4242724"/>
            <a:ext cx="2590688" cy="1943016"/>
          </a:xfrm>
          <a:prstGeom prst="rect">
            <a:avLst/>
          </a:prstGeom>
        </p:spPr>
      </p:pic>
      <p:sp>
        <p:nvSpPr>
          <p:cNvPr id="10" name="Прямоугольник 9"/>
          <p:cNvSpPr/>
          <p:nvPr/>
        </p:nvSpPr>
        <p:spPr>
          <a:xfrm>
            <a:off x="683568" y="188640"/>
            <a:ext cx="7920880" cy="1569660"/>
          </a:xfrm>
          <a:prstGeom prst="rect">
            <a:avLst/>
          </a:prstGeom>
        </p:spPr>
        <p:txBody>
          <a:bodyPr wrap="square">
            <a:spAutoFit/>
          </a:bodyPr>
          <a:lstStyle/>
          <a:p>
            <a:pPr algn="ctr"/>
            <a:r>
              <a:rPr lang="ru-RU" sz="3200" b="1" dirty="0" smtClean="0">
                <a:solidFill>
                  <a:srgbClr val="7030A0"/>
                </a:solidFill>
              </a:rPr>
              <a:t>Грант на развитие семейной животноводческой фермы может расходоваться на:</a:t>
            </a:r>
          </a:p>
        </p:txBody>
      </p:sp>
      <p:sp>
        <p:nvSpPr>
          <p:cNvPr id="11" name="Прямоугольник 10"/>
          <p:cNvSpPr/>
          <p:nvPr/>
        </p:nvSpPr>
        <p:spPr>
          <a:xfrm>
            <a:off x="827584" y="1772817"/>
            <a:ext cx="3744416" cy="2862322"/>
          </a:xfrm>
          <a:prstGeom prst="rect">
            <a:avLst/>
          </a:prstGeom>
        </p:spPr>
        <p:txBody>
          <a:bodyPr wrap="square">
            <a:spAutoFit/>
          </a:bodyPr>
          <a:lstStyle/>
          <a:p>
            <a:pPr algn="just"/>
            <a:r>
              <a:rPr lang="ru-RU" b="1" dirty="0" smtClean="0"/>
              <a:t>4.</a:t>
            </a:r>
            <a:r>
              <a:rPr lang="ru-RU" dirty="0" smtClean="0"/>
              <a:t> </a:t>
            </a:r>
            <a:r>
              <a:rPr lang="ru-RU" b="1" dirty="0" smtClean="0"/>
              <a:t>комплектацию семейных животноводческих ферм и объектов по переработке животноводческой продукции оборудованием и техникой (за исключением сельско-хозяйственной техники, предназначенной для произ-водства продукции растение-водства), а также их монтаж</a:t>
            </a:r>
            <a:r>
              <a:rPr lang="ru-RU" b="1" dirty="0" smtClean="0">
                <a:solidFill>
                  <a:srgbClr val="7030A0"/>
                </a:solidFill>
              </a:rPr>
              <a:t> </a:t>
            </a:r>
          </a:p>
        </p:txBody>
      </p:sp>
      <p:sp>
        <p:nvSpPr>
          <p:cNvPr id="12" name="Прямоугольник 11"/>
          <p:cNvSpPr/>
          <p:nvPr/>
        </p:nvSpPr>
        <p:spPr>
          <a:xfrm>
            <a:off x="899592" y="5229200"/>
            <a:ext cx="3672408" cy="646331"/>
          </a:xfrm>
          <a:prstGeom prst="rect">
            <a:avLst/>
          </a:prstGeom>
        </p:spPr>
        <p:txBody>
          <a:bodyPr wrap="square">
            <a:spAutoFit/>
          </a:bodyPr>
          <a:lstStyle/>
          <a:p>
            <a:r>
              <a:rPr lang="ru-RU" b="1" dirty="0" smtClean="0"/>
              <a:t>5. приобретение сельскохозяйственных животных</a:t>
            </a:r>
            <a:endParaRPr lang="ru-RU" b="1" dirty="0"/>
          </a:p>
        </p:txBody>
      </p:sp>
    </p:spTree>
    <p:extLst>
      <p:ext uri="{BB962C8B-B14F-4D97-AF65-F5344CB8AC3E}">
        <p14:creationId xmlns="" xmlns:p14="http://schemas.microsoft.com/office/powerpoint/2010/main" val="364478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alpha val="64000"/>
          </a:srgbClr>
        </a:solidFill>
        <a:effectLst/>
      </p:bgPr>
    </p:bg>
    <p:spTree>
      <p:nvGrpSpPr>
        <p:cNvPr id="1" name=""/>
        <p:cNvGrpSpPr/>
        <p:nvPr/>
      </p:nvGrpSpPr>
      <p:grpSpPr>
        <a:xfrm>
          <a:off x="0" y="0"/>
          <a:ext cx="0" cy="0"/>
          <a:chOff x="0" y="0"/>
          <a:chExt cx="0" cy="0"/>
        </a:xfrm>
      </p:grpSpPr>
      <p:sp>
        <p:nvSpPr>
          <p:cNvPr id="2" name="TextBox 1"/>
          <p:cNvSpPr txBox="1"/>
          <p:nvPr/>
        </p:nvSpPr>
        <p:spPr>
          <a:xfrm>
            <a:off x="815007" y="260648"/>
            <a:ext cx="7416824" cy="584775"/>
          </a:xfrm>
          <a:prstGeom prst="rect">
            <a:avLst/>
          </a:prstGeom>
          <a:noFill/>
        </p:spPr>
        <p:txBody>
          <a:bodyPr wrap="square" rtlCol="0">
            <a:spAutoFit/>
          </a:bodyPr>
          <a:lstStyle/>
          <a:p>
            <a:pPr algn="ctr"/>
            <a:r>
              <a:rPr lang="ru-RU" sz="3200" b="1" dirty="0" smtClean="0">
                <a:solidFill>
                  <a:srgbClr val="002060"/>
                </a:solidFill>
              </a:rPr>
              <a:t>Требования к участникам конкурса </a:t>
            </a:r>
            <a:endParaRPr lang="ru-RU" sz="3200" b="1" dirty="0">
              <a:solidFill>
                <a:srgbClr val="002060"/>
              </a:solidFill>
            </a:endParaRPr>
          </a:p>
        </p:txBody>
      </p:sp>
      <p:sp>
        <p:nvSpPr>
          <p:cNvPr id="3" name="TextBox 2"/>
          <p:cNvSpPr txBox="1"/>
          <p:nvPr/>
        </p:nvSpPr>
        <p:spPr>
          <a:xfrm>
            <a:off x="827584" y="980728"/>
            <a:ext cx="7704856" cy="7478970"/>
          </a:xfrm>
          <a:prstGeom prst="rect">
            <a:avLst/>
          </a:prstGeom>
          <a:noFill/>
        </p:spPr>
        <p:txBody>
          <a:bodyPr wrap="square" rtlCol="0">
            <a:spAutoFit/>
          </a:bodyPr>
          <a:lstStyle/>
          <a:p>
            <a:pPr marL="457200" indent="-457200" algn="just">
              <a:buFontTx/>
              <a:buAutoNum type="arabicPeriod"/>
            </a:pPr>
            <a:r>
              <a:rPr lang="ru-RU" sz="2000" dirty="0" smtClean="0"/>
              <a:t>В конкурсе могут принимать участие индивидуальные предприниматели – главы крестьянских (фермерских) хозяйств, созданных в соответствии с Федеральным законом от 11.06.2003 № 74-ФЗ «О крестьянском (фермерском) хозяйстве» (далее – ИП – глава крестьянского (фермерского) хозяйства), а также крестьянские (фермерские) хозяйства – юридические лица, созданные в соответствии с Законом РСФСР от 22.11.1990 № 348-1 «О крестьянском (фермерском) хозяйстве» и сохраняющие статус юридического лица на период до 01.01.2021, соответствующие одновременно следующим требованиям: </a:t>
            </a:r>
          </a:p>
          <a:p>
            <a:pPr marL="457200" indent="-457200" algn="just">
              <a:buFontTx/>
              <a:buAutoNum type="arabicPeriod"/>
            </a:pPr>
            <a:endParaRPr lang="ru-RU" sz="2000" dirty="0" smtClean="0"/>
          </a:p>
          <a:p>
            <a:pPr marL="457200" indent="-457200" algn="just"/>
            <a:r>
              <a:rPr lang="ru-RU" sz="2000" dirty="0" smtClean="0">
                <a:cs typeface="Times New Roman" panose="02020603050405020304" pitchFamily="18" charset="0"/>
              </a:rPr>
              <a:t>2.  Зарегистрированные в установленном порядке на сельской территории Кировской области.</a:t>
            </a:r>
          </a:p>
          <a:p>
            <a:pPr marL="457200" indent="-457200" algn="just">
              <a:buAutoNum type="arabicPeriod"/>
            </a:pPr>
            <a:endParaRPr lang="ru-RU" sz="2000" dirty="0" smtClean="0">
              <a:cs typeface="Times New Roman" panose="02020603050405020304" pitchFamily="18" charset="0"/>
            </a:endParaRPr>
          </a:p>
          <a:p>
            <a:pPr marL="457200" indent="-457200"/>
            <a:r>
              <a:rPr lang="ru-RU" sz="2000" dirty="0" smtClean="0">
                <a:ea typeface="Times New Roman" panose="02020603050405020304" pitchFamily="18" charset="0"/>
                <a:cs typeface="Times New Roman" panose="02020603050405020304" pitchFamily="18" charset="0"/>
              </a:rPr>
              <a:t>3.     Срок деятельности К(Ф)Х на дату подачи заявки на участие в конкурсе превышает 24 месяцев со дня регистрации К(Ф)Х.</a:t>
            </a:r>
          </a:p>
          <a:p>
            <a:pPr marL="457200" indent="-457200" algn="just">
              <a:buAutoNum type="arabicPeriod" startAt="2"/>
            </a:pPr>
            <a:endParaRPr lang="ru-RU" sz="2000" dirty="0" smtClean="0">
              <a:ea typeface="Times New Roman" panose="02020603050405020304" pitchFamily="18" charset="0"/>
              <a:cs typeface="Times New Roman" panose="02020603050405020304" pitchFamily="18" charset="0"/>
            </a:endParaRPr>
          </a:p>
          <a:p>
            <a:pPr algn="just"/>
            <a:r>
              <a:rPr lang="ru-RU" sz="2000" dirty="0" smtClean="0">
                <a:ea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algn="just"/>
            <a:endParaRPr lang="ru-RU" sz="2000" dirty="0" smtClean="0">
              <a:latin typeface="Times New Roman" panose="02020603050405020304" pitchFamily="18" charset="0"/>
              <a:cs typeface="Times New Roman" panose="02020603050405020304" pitchFamily="18" charset="0"/>
            </a:endParaRPr>
          </a:p>
          <a:p>
            <a:pPr algn="just"/>
            <a:endParaRPr lang="ru-RU" sz="2000" dirty="0" smtClean="0">
              <a:latin typeface="Times New Roman" panose="02020603050405020304" pitchFamily="18" charset="0"/>
              <a:cs typeface="Times New Roman" panose="02020603050405020304" pitchFamily="18" charset="0"/>
            </a:endParaRPr>
          </a:p>
          <a:p>
            <a:pPr algn="just"/>
            <a:endParaRPr lang="ru-RU" sz="2000" dirty="0" smtClean="0">
              <a:latin typeface="Times New Roman" panose="02020603050405020304" pitchFamily="18" charset="0"/>
              <a:cs typeface="Times New Roman" panose="02020603050405020304" pitchFamily="18" charset="0"/>
            </a:endParaRPr>
          </a:p>
          <a:p>
            <a:pPr algn="just"/>
            <a:endParaRPr lang="ru-RU"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ru-RU"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78294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alpha val="64000"/>
          </a:srgbClr>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stretch>
            <a:fillRect/>
          </a:stretch>
        </p:blipFill>
        <p:spPr>
          <a:xfrm>
            <a:off x="1232999" y="116632"/>
            <a:ext cx="6822015" cy="853514"/>
          </a:xfrm>
          <a:prstGeom prst="rect">
            <a:avLst/>
          </a:prstGeom>
        </p:spPr>
      </p:pic>
      <p:sp>
        <p:nvSpPr>
          <p:cNvPr id="5" name="TextBox 4"/>
          <p:cNvSpPr txBox="1"/>
          <p:nvPr/>
        </p:nvSpPr>
        <p:spPr>
          <a:xfrm>
            <a:off x="755575" y="692697"/>
            <a:ext cx="7776864" cy="6186309"/>
          </a:xfrm>
          <a:prstGeom prst="rect">
            <a:avLst/>
          </a:prstGeom>
          <a:noFill/>
        </p:spPr>
        <p:txBody>
          <a:bodyPr wrap="square" rtlCol="0">
            <a:spAutoFit/>
          </a:bodyPr>
          <a:lstStyle/>
          <a:p>
            <a:pPr algn="just"/>
            <a:r>
              <a:rPr lang="ru-RU" sz="1900" dirty="0" smtClean="0">
                <a:latin typeface="Times New Roman" panose="02020603050405020304" pitchFamily="18" charset="0"/>
                <a:cs typeface="Times New Roman" panose="02020603050405020304" pitchFamily="18" charset="0"/>
              </a:rPr>
              <a:t>4. </a:t>
            </a:r>
            <a:r>
              <a:rPr lang="ru-RU" sz="2000" dirty="0" smtClean="0">
                <a:ea typeface="Times New Roman" panose="02020603050405020304" pitchFamily="18" charset="0"/>
                <a:cs typeface="Times New Roman" panose="02020603050405020304" pitchFamily="18" charset="0"/>
              </a:rPr>
              <a:t>Соответствующие критериям микропредприятия (Федеральный закон от 24.07.2007 № 209-ФЗ «О развитии малого и среднего предпринимательства в Российской Федерации»</a:t>
            </a:r>
          </a:p>
          <a:p>
            <a:pPr algn="just"/>
            <a:endParaRPr lang="ru-RU" sz="1900" dirty="0" smtClean="0">
              <a:latin typeface="Times New Roman" panose="02020603050405020304" pitchFamily="18" charset="0"/>
              <a:cs typeface="Times New Roman" panose="02020603050405020304" pitchFamily="18" charset="0"/>
            </a:endParaRPr>
          </a:p>
          <a:p>
            <a:pPr algn="just"/>
            <a:r>
              <a:rPr lang="ru-RU" sz="2000" dirty="0" smtClean="0">
                <a:latin typeface="Times New Roman" pitchFamily="18" charset="0"/>
                <a:cs typeface="Times New Roman" pitchFamily="18" charset="0"/>
              </a:rPr>
              <a:t>5.</a:t>
            </a:r>
            <a:r>
              <a:rPr lang="ru-RU" sz="2000" dirty="0" smtClean="0"/>
              <a:t> Главой и членами которых являются граждане Российской Федерации (не менее двух таких членов, включая главу), состоящие в родстве и совместно осуществляющие деятельность по разведению и содержанию сельскохозяйственных животных, птицы и рыбы, основанную на их личном участии.</a:t>
            </a:r>
          </a:p>
          <a:p>
            <a:pPr algn="just"/>
            <a:endParaRPr lang="ru-RU" sz="2000" dirty="0" smtClean="0"/>
          </a:p>
          <a:p>
            <a:pPr algn="just"/>
            <a:r>
              <a:rPr lang="ru-RU" sz="1900" dirty="0" smtClean="0">
                <a:latin typeface="Times New Roman" panose="02020603050405020304" pitchFamily="18" charset="0"/>
                <a:cs typeface="Times New Roman" panose="02020603050405020304" pitchFamily="18" charset="0"/>
              </a:rPr>
              <a:t>6. </a:t>
            </a:r>
            <a:r>
              <a:rPr lang="ru-RU" sz="2000" dirty="0" smtClean="0"/>
              <a:t>Планирующие развитие семейной животноводческой фермы по одному из следующих направлений деятельности (одной отрасли) животноводства: мясное или молочное животноводство или иные виды деятельности.</a:t>
            </a:r>
          </a:p>
          <a:p>
            <a:pPr algn="just"/>
            <a:r>
              <a:rPr lang="ru-RU" sz="2000" dirty="0" smtClean="0"/>
              <a:t>Планируемое поголовье крупного рогатого скота молочного и мясного направления, а также страусов не должно превышать 300 голов основного маточного стада, коз (овец) - 500 голов маточного стада.</a:t>
            </a:r>
          </a:p>
          <a:p>
            <a:pPr algn="just"/>
            <a:endParaRPr lang="ru-RU" sz="19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3503290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stretch>
            <a:fillRect/>
          </a:stretch>
        </p:blipFill>
        <p:spPr>
          <a:xfrm>
            <a:off x="1206369" y="163218"/>
            <a:ext cx="6822015" cy="853514"/>
          </a:xfrm>
          <a:prstGeom prst="rect">
            <a:avLst/>
          </a:prstGeom>
        </p:spPr>
      </p:pic>
      <p:sp>
        <p:nvSpPr>
          <p:cNvPr id="4" name="TextBox 3"/>
          <p:cNvSpPr txBox="1"/>
          <p:nvPr/>
        </p:nvSpPr>
        <p:spPr>
          <a:xfrm>
            <a:off x="755576" y="836712"/>
            <a:ext cx="7992888" cy="5293757"/>
          </a:xfrm>
          <a:prstGeom prst="rect">
            <a:avLst/>
          </a:prstGeom>
          <a:noFill/>
        </p:spPr>
        <p:txBody>
          <a:bodyPr wrap="square" rtlCol="0">
            <a:spAutoFit/>
          </a:bodyPr>
          <a:lstStyle/>
          <a:p>
            <a:pPr algn="just"/>
            <a:r>
              <a:rPr lang="ru-RU" sz="1900" dirty="0" smtClean="0">
                <a:latin typeface="Times New Roman" panose="02020603050405020304" pitchFamily="18" charset="0"/>
                <a:cs typeface="Times New Roman" panose="02020603050405020304" pitchFamily="18" charset="0"/>
              </a:rPr>
              <a:t>7. </a:t>
            </a:r>
            <a:r>
              <a:rPr lang="ru-RU" sz="2000" dirty="0" smtClean="0"/>
              <a:t>Имеющие план по созданию и развитию семейной животноводческой фермы (далее - бизнес-план) по одному из направлений деятельности животноводства: мясное и молочное животноводство или иные виды деятельности, увеличению объема реализуемой животноводческой продукции,  обоснованию приобретения, строительства, реконструкции, ремонта или модернизации семейных животноводческих ферм и (или) производственных объектов по переработке продукции животноводства со сроком окупаемости не более 8 лет.</a:t>
            </a:r>
          </a:p>
          <a:p>
            <a:pPr algn="just"/>
            <a:r>
              <a:rPr lang="ru-RU" sz="2000" dirty="0" smtClean="0"/>
              <a:t> Бизнес-план должен включать план расходов на развитие семейной животноводческой фермы (далее - план расходов) с указанием наименований приобретаемого имущества, выполняемых работ, оказываемых услуг (далее - Приобретения), их количества, цены, источников финансирования (средств гранта, собственных и заемных средств).</a:t>
            </a:r>
            <a:endParaRPr lang="ru-RU" sz="1900" dirty="0" smtClean="0">
              <a:latin typeface="Times New Roman" pitchFamily="18" charset="0"/>
              <a:cs typeface="Times New Roman" pitchFamily="18" charset="0"/>
            </a:endParaRPr>
          </a:p>
          <a:p>
            <a:pPr algn="just"/>
            <a:endParaRPr lang="ru-RU" sz="1900" dirty="0">
              <a:latin typeface="Times New Roman" panose="02020603050405020304" pitchFamily="18" charset="0"/>
              <a:cs typeface="Times New Roman" panose="02020603050405020304" pitchFamily="18" charset="0"/>
            </a:endParaRPr>
          </a:p>
          <a:p>
            <a:pPr algn="just"/>
            <a:endParaRPr lang="ru-RU" sz="19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78944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stretch>
            <a:fillRect/>
          </a:stretch>
        </p:blipFill>
        <p:spPr>
          <a:xfrm>
            <a:off x="1206369" y="163218"/>
            <a:ext cx="6822015" cy="853514"/>
          </a:xfrm>
          <a:prstGeom prst="rect">
            <a:avLst/>
          </a:prstGeom>
        </p:spPr>
      </p:pic>
      <p:sp>
        <p:nvSpPr>
          <p:cNvPr id="4" name="TextBox 3"/>
          <p:cNvSpPr txBox="1"/>
          <p:nvPr/>
        </p:nvSpPr>
        <p:spPr>
          <a:xfrm>
            <a:off x="755576" y="836712"/>
            <a:ext cx="7992888" cy="5878532"/>
          </a:xfrm>
          <a:prstGeom prst="rect">
            <a:avLst/>
          </a:prstGeom>
          <a:noFill/>
        </p:spPr>
        <p:txBody>
          <a:bodyPr wrap="square" rtlCol="0">
            <a:spAutoFit/>
          </a:bodyPr>
          <a:lstStyle/>
          <a:p>
            <a:pPr algn="just"/>
            <a:r>
              <a:rPr lang="ru-RU" sz="2000" dirty="0" smtClean="0">
                <a:latin typeface="Times New Roman" panose="02020603050405020304" pitchFamily="18" charset="0"/>
                <a:cs typeface="Times New Roman" panose="02020603050405020304" pitchFamily="18" charset="0"/>
              </a:rPr>
              <a:t>8. </a:t>
            </a:r>
            <a:r>
              <a:rPr lang="ru-RU" sz="2000" dirty="0" smtClean="0"/>
              <a:t>Предусматривающие условия для создания собственной или совместно с другими сельскохозяйственными товаропроизводителями кормовой базы либо заключившие или планирующие заключить договоры (предварительные договоры) на приобретение кормов.</a:t>
            </a:r>
          </a:p>
          <a:p>
            <a:pPr algn="just"/>
            <a:endParaRPr lang="ru-RU" sz="1900" dirty="0" smtClean="0">
              <a:latin typeface="Times New Roman" panose="02020603050405020304" pitchFamily="18" charset="0"/>
              <a:cs typeface="Times New Roman" panose="02020603050405020304" pitchFamily="18" charset="0"/>
            </a:endParaRPr>
          </a:p>
          <a:p>
            <a:pPr algn="just"/>
            <a:r>
              <a:rPr lang="ru-RU" sz="2000" dirty="0" smtClean="0"/>
              <a:t> 9. Создающие условия для организации дополнительно к уже имеющимся на момент подачи заявки на участие в конкурсе рабочим местам в возглавляемом крестьянском (фермерском) хозяйстве не менее трех новых постоянных рабочих мест в сельской местности на один грант, полученный в текущем финансовом году.</a:t>
            </a:r>
          </a:p>
          <a:p>
            <a:pPr algn="just"/>
            <a:endParaRPr lang="ru-RU" sz="2000" dirty="0" smtClean="0"/>
          </a:p>
          <a:p>
            <a:pPr algn="just"/>
            <a:r>
              <a:rPr lang="ru-RU" sz="1900" dirty="0" smtClean="0">
                <a:latin typeface="Times New Roman" panose="02020603050405020304" pitchFamily="18" charset="0"/>
                <a:cs typeface="Times New Roman" panose="02020603050405020304" pitchFamily="18" charset="0"/>
              </a:rPr>
              <a:t>10.</a:t>
            </a:r>
            <a:r>
              <a:rPr lang="ru-RU" sz="2000" dirty="0" smtClean="0"/>
              <a:t> Не находящиеся на дату подачи заявки в процессе ликвидации, банкротства (для крестьянских (фермерских) хозяйств - юридических лиц) либо не прекращающие деятельность в качестве ИП - главы крестьянского (фермерского) хозяйства (для ИП - глав крестьянских (фермерских) хозяйств).</a:t>
            </a:r>
          </a:p>
          <a:p>
            <a:pPr algn="just"/>
            <a:endParaRPr lang="ru-RU" sz="1900" dirty="0" smtClean="0">
              <a:latin typeface="Times New Roman" panose="02020603050405020304" pitchFamily="18" charset="0"/>
              <a:cs typeface="Times New Roman" panose="02020603050405020304" pitchFamily="18" charset="0"/>
            </a:endParaRPr>
          </a:p>
          <a:p>
            <a:pPr algn="just"/>
            <a:endParaRPr lang="ru-RU" sz="1900" dirty="0">
              <a:latin typeface="Times New Roman" panose="02020603050405020304" pitchFamily="18" charset="0"/>
              <a:cs typeface="Times New Roman" panose="02020603050405020304" pitchFamily="18" charset="0"/>
            </a:endParaRPr>
          </a:p>
          <a:p>
            <a:pPr algn="just"/>
            <a:endParaRPr lang="ru-RU" sz="19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78944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stretch>
            <a:fillRect/>
          </a:stretch>
        </p:blipFill>
        <p:spPr>
          <a:xfrm>
            <a:off x="1206369" y="163218"/>
            <a:ext cx="6822015" cy="853514"/>
          </a:xfrm>
          <a:prstGeom prst="rect">
            <a:avLst/>
          </a:prstGeom>
        </p:spPr>
      </p:pic>
      <p:sp>
        <p:nvSpPr>
          <p:cNvPr id="4" name="TextBox 3"/>
          <p:cNvSpPr txBox="1"/>
          <p:nvPr/>
        </p:nvSpPr>
        <p:spPr>
          <a:xfrm>
            <a:off x="755576" y="836712"/>
            <a:ext cx="7992888" cy="1554272"/>
          </a:xfrm>
          <a:prstGeom prst="rect">
            <a:avLst/>
          </a:prstGeom>
          <a:noFill/>
        </p:spPr>
        <p:txBody>
          <a:bodyPr wrap="square" rtlCol="0">
            <a:spAutoFit/>
          </a:bodyPr>
          <a:lstStyle/>
          <a:p>
            <a:pPr algn="just"/>
            <a:endParaRPr lang="ru-RU" sz="1900" dirty="0" smtClean="0">
              <a:latin typeface="Times New Roman" panose="02020603050405020304" pitchFamily="18" charset="0"/>
              <a:cs typeface="Times New Roman" panose="02020603050405020304" pitchFamily="18" charset="0"/>
            </a:endParaRPr>
          </a:p>
          <a:p>
            <a:pPr algn="just"/>
            <a:endParaRPr lang="ru-RU" sz="1900" dirty="0" smtClean="0">
              <a:latin typeface="Times New Roman" panose="02020603050405020304" pitchFamily="18" charset="0"/>
              <a:cs typeface="Times New Roman" panose="02020603050405020304" pitchFamily="18" charset="0"/>
            </a:endParaRPr>
          </a:p>
          <a:p>
            <a:pPr algn="just"/>
            <a:endParaRPr lang="ru-RU" sz="1900" dirty="0" smtClean="0">
              <a:latin typeface="Times New Roman" panose="02020603050405020304" pitchFamily="18" charset="0"/>
              <a:cs typeface="Times New Roman" panose="02020603050405020304" pitchFamily="18" charset="0"/>
            </a:endParaRPr>
          </a:p>
          <a:p>
            <a:pPr algn="just"/>
            <a:endParaRPr lang="ru-RU" sz="1900" dirty="0">
              <a:latin typeface="Times New Roman" panose="02020603050405020304" pitchFamily="18" charset="0"/>
              <a:cs typeface="Times New Roman" panose="02020603050405020304" pitchFamily="18" charset="0"/>
            </a:endParaRPr>
          </a:p>
          <a:p>
            <a:pPr algn="just"/>
            <a:endParaRPr lang="ru-RU" sz="19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11560" y="1196752"/>
            <a:ext cx="7776864" cy="4801314"/>
          </a:xfrm>
          <a:prstGeom prst="rect">
            <a:avLst/>
          </a:prstGeom>
        </p:spPr>
        <p:txBody>
          <a:bodyPr wrap="square">
            <a:spAutoFit/>
          </a:bodyPr>
          <a:lstStyle/>
          <a:p>
            <a:pPr algn="just"/>
            <a:r>
              <a:rPr lang="ru-RU" dirty="0" smtClean="0"/>
              <a:t> 11. Не являющиеся на дату подачи заявки иностранными юридическими лицами, а также российскими юридическими лицами, в уставных капиталах которых доля участия иностранных юридических лиц, местом регистрации которых является государство (территория), включенное в утверждаемый Министерством финансов Российской Федерации перечень государств и территорий, предоставляющих льготный налоговый режим налогообложения и (или) не предусматривающих раскрытия и предоставления информации при проведении финансовых операций (офшорные зоны) в отношении таких юридических лиц, в совокупности не превышает 50 процентов (для крестьянских (фермерских) хозяйств - юридических лиц).</a:t>
            </a:r>
          </a:p>
          <a:p>
            <a:pPr algn="just"/>
            <a:endParaRPr lang="ru-RU" dirty="0" smtClean="0"/>
          </a:p>
          <a:p>
            <a:pPr algn="just"/>
            <a:r>
              <a:rPr lang="ru-RU" dirty="0" smtClean="0"/>
              <a:t>12. Не имеющие просроченной задолженности по возврату в областной бюджет субсидий, бюджетных инвестиций, предоставленных в том числе в соответствии с иными правовыми актами, и иной просроченной задолженности перед бюджетом.</a:t>
            </a:r>
          </a:p>
          <a:p>
            <a:pPr algn="just"/>
            <a:endParaRPr lang="ru-RU" dirty="0" smtClean="0"/>
          </a:p>
        </p:txBody>
      </p:sp>
    </p:spTree>
    <p:extLst>
      <p:ext uri="{BB962C8B-B14F-4D97-AF65-F5344CB8AC3E}">
        <p14:creationId xmlns="" xmlns:p14="http://schemas.microsoft.com/office/powerpoint/2010/main" val="4178944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stretch>
            <a:fillRect/>
          </a:stretch>
        </p:blipFill>
        <p:spPr>
          <a:xfrm>
            <a:off x="1206369" y="163218"/>
            <a:ext cx="6822015" cy="853514"/>
          </a:xfrm>
          <a:prstGeom prst="rect">
            <a:avLst/>
          </a:prstGeom>
        </p:spPr>
      </p:pic>
      <p:sp>
        <p:nvSpPr>
          <p:cNvPr id="4" name="TextBox 3"/>
          <p:cNvSpPr txBox="1"/>
          <p:nvPr/>
        </p:nvSpPr>
        <p:spPr>
          <a:xfrm>
            <a:off x="755576" y="836712"/>
            <a:ext cx="7992888" cy="1554272"/>
          </a:xfrm>
          <a:prstGeom prst="rect">
            <a:avLst/>
          </a:prstGeom>
          <a:noFill/>
        </p:spPr>
        <p:txBody>
          <a:bodyPr wrap="square" rtlCol="0">
            <a:spAutoFit/>
          </a:bodyPr>
          <a:lstStyle/>
          <a:p>
            <a:pPr algn="just"/>
            <a:endParaRPr lang="ru-RU" sz="1900" dirty="0" smtClean="0">
              <a:latin typeface="Times New Roman" panose="02020603050405020304" pitchFamily="18" charset="0"/>
              <a:cs typeface="Times New Roman" panose="02020603050405020304" pitchFamily="18" charset="0"/>
            </a:endParaRPr>
          </a:p>
          <a:p>
            <a:pPr algn="just"/>
            <a:endParaRPr lang="ru-RU" sz="1900" dirty="0" smtClean="0">
              <a:latin typeface="Times New Roman" panose="02020603050405020304" pitchFamily="18" charset="0"/>
              <a:cs typeface="Times New Roman" panose="02020603050405020304" pitchFamily="18" charset="0"/>
            </a:endParaRPr>
          </a:p>
          <a:p>
            <a:pPr algn="just"/>
            <a:endParaRPr lang="ru-RU" sz="1900" dirty="0" smtClean="0">
              <a:latin typeface="Times New Roman" panose="02020603050405020304" pitchFamily="18" charset="0"/>
              <a:cs typeface="Times New Roman" panose="02020603050405020304" pitchFamily="18" charset="0"/>
            </a:endParaRPr>
          </a:p>
          <a:p>
            <a:pPr algn="just"/>
            <a:endParaRPr lang="ru-RU" sz="1900" dirty="0">
              <a:latin typeface="Times New Roman" panose="02020603050405020304" pitchFamily="18" charset="0"/>
              <a:cs typeface="Times New Roman" panose="02020603050405020304" pitchFamily="18" charset="0"/>
            </a:endParaRPr>
          </a:p>
          <a:p>
            <a:pPr algn="just"/>
            <a:endParaRPr lang="ru-RU" sz="19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11560" y="1844824"/>
            <a:ext cx="7776864" cy="2585323"/>
          </a:xfrm>
          <a:prstGeom prst="rect">
            <a:avLst/>
          </a:prstGeom>
        </p:spPr>
        <p:txBody>
          <a:bodyPr wrap="square">
            <a:spAutoFit/>
          </a:bodyPr>
          <a:lstStyle/>
          <a:p>
            <a:pPr algn="just"/>
            <a:r>
              <a:rPr lang="ru-RU" dirty="0" smtClean="0"/>
              <a:t> 13. Глава которого постоянно проживает в муниципальном образовании по месту нахождения и регистрации хозяйства, главой которого он является, при условии, что данное хозяйство является основным местом его трудоустройства. </a:t>
            </a:r>
          </a:p>
          <a:p>
            <a:pPr algn="just"/>
            <a:endParaRPr lang="ru-RU" dirty="0" smtClean="0"/>
          </a:p>
          <a:p>
            <a:pPr algn="just"/>
            <a:r>
              <a:rPr lang="ru-RU" dirty="0" smtClean="0"/>
              <a:t>14. Главы и члены которых дали согласие на передачу и обработку своих персональных данных в соответствии с законодательством Российской Федерации.</a:t>
            </a:r>
          </a:p>
          <a:p>
            <a:pPr algn="just"/>
            <a:endParaRPr lang="ru-RU" dirty="0" smtClean="0"/>
          </a:p>
        </p:txBody>
      </p:sp>
    </p:spTree>
    <p:extLst>
      <p:ext uri="{BB962C8B-B14F-4D97-AF65-F5344CB8AC3E}">
        <p14:creationId xmlns="" xmlns:p14="http://schemas.microsoft.com/office/powerpoint/2010/main" val="4178944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alpha val="68000"/>
          </a:srgbClr>
        </a:solidFill>
        <a:effectLst/>
      </p:bgPr>
    </p:bg>
    <p:spTree>
      <p:nvGrpSpPr>
        <p:cNvPr id="1" name=""/>
        <p:cNvGrpSpPr/>
        <p:nvPr/>
      </p:nvGrpSpPr>
      <p:grpSpPr>
        <a:xfrm>
          <a:off x="0" y="0"/>
          <a:ext cx="0" cy="0"/>
          <a:chOff x="0" y="0"/>
          <a:chExt cx="0" cy="0"/>
        </a:xfrm>
      </p:grpSpPr>
      <p:sp>
        <p:nvSpPr>
          <p:cNvPr id="2" name="TextBox 1"/>
          <p:cNvSpPr txBox="1"/>
          <p:nvPr/>
        </p:nvSpPr>
        <p:spPr>
          <a:xfrm>
            <a:off x="1382878" y="0"/>
            <a:ext cx="7056784" cy="584775"/>
          </a:xfrm>
          <a:prstGeom prst="rect">
            <a:avLst/>
          </a:prstGeom>
          <a:noFill/>
        </p:spPr>
        <p:txBody>
          <a:bodyPr wrap="square" rtlCol="0">
            <a:spAutoFit/>
          </a:bodyPr>
          <a:lstStyle/>
          <a:p>
            <a:pPr algn="ctr"/>
            <a:r>
              <a:rPr lang="ru-RU" sz="3200" b="1" dirty="0" smtClean="0">
                <a:solidFill>
                  <a:schemeClr val="accent2">
                    <a:lumMod val="75000"/>
                  </a:schemeClr>
                </a:solidFill>
                <a:latin typeface="Times New Roman" panose="02020603050405020304" pitchFamily="18" charset="0"/>
                <a:cs typeface="Times New Roman" panose="02020603050405020304" pitchFamily="18" charset="0"/>
              </a:rPr>
              <a:t>Глава К(Ф)Х обязуется</a:t>
            </a:r>
            <a:endParaRPr lang="ru-RU" sz="32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51520" y="997484"/>
            <a:ext cx="8640960" cy="6771084"/>
          </a:xfrm>
          <a:prstGeom prst="rect">
            <a:avLst/>
          </a:prstGeom>
          <a:noFill/>
        </p:spPr>
        <p:txBody>
          <a:bodyPr wrap="square" rtlCol="0">
            <a:spAutoFit/>
          </a:bodyPr>
          <a:lstStyle/>
          <a:p>
            <a:pPr algn="just">
              <a:buAutoNum type="arabicPeriod"/>
            </a:pPr>
            <a:r>
              <a:rPr lang="ru-RU" dirty="0" smtClean="0">
                <a:latin typeface="Times New Roman" pitchFamily="18" charset="0"/>
                <a:cs typeface="Times New Roman" pitchFamily="18" charset="0"/>
              </a:rPr>
              <a:t> </a:t>
            </a:r>
            <a:r>
              <a:rPr lang="ru-RU" dirty="0" smtClean="0">
                <a:cs typeface="Times New Roman" pitchFamily="18" charset="0"/>
              </a:rPr>
              <a:t>Использовать грант на цели, указанные в плане расходов, в течение 24 месяцев с даты его получения.</a:t>
            </a:r>
          </a:p>
          <a:p>
            <a:pPr marL="228600" indent="-228600" algn="just">
              <a:buAutoNum type="arabicPeriod"/>
            </a:pPr>
            <a:endParaRPr lang="ru-RU" sz="1000" dirty="0" smtClean="0">
              <a:cs typeface="Times New Roman" panose="02020603050405020304" pitchFamily="18" charset="0"/>
            </a:endParaRPr>
          </a:p>
          <a:p>
            <a:pPr algn="just"/>
            <a:r>
              <a:rPr lang="ru-RU" dirty="0" smtClean="0">
                <a:cs typeface="Times New Roman" panose="02020603050405020304" pitchFamily="18" charset="0"/>
              </a:rPr>
              <a:t>2. </a:t>
            </a:r>
            <a:r>
              <a:rPr lang="ru-RU" dirty="0" smtClean="0"/>
              <a:t>Использовать имущество, закупаемое за счет гранта, исключительно на развитие и деятельность семейной животноводческой фермы.</a:t>
            </a:r>
          </a:p>
          <a:p>
            <a:pPr algn="just"/>
            <a:r>
              <a:rPr lang="ru-RU" dirty="0" smtClean="0"/>
              <a:t>Имущество, приобретаемое семейной животноводческой фермой с участием средств гранта, не подлежит продаже, дарению, передаче в аренду, обмену или взносу в виде пая, вклада или отчуждению иным образом в соответствии с законодательством Российской Федерации в течение 5 лет со дня получения гранта. </a:t>
            </a:r>
          </a:p>
          <a:p>
            <a:pPr algn="just"/>
            <a:endParaRPr lang="ru-RU" dirty="0" smtClean="0"/>
          </a:p>
          <a:p>
            <a:pPr algn="just"/>
            <a:r>
              <a:rPr lang="ru-RU" dirty="0" smtClean="0"/>
              <a:t>3. Осуществлять деятельность в течение не менее 5 лет после получения гранта.</a:t>
            </a:r>
          </a:p>
          <a:p>
            <a:pPr algn="just"/>
            <a:endParaRPr lang="ru-RU" dirty="0" smtClean="0"/>
          </a:p>
          <a:p>
            <a:pPr algn="just"/>
            <a:r>
              <a:rPr lang="ru-RU" dirty="0" smtClean="0"/>
              <a:t>4. Оплачивать не менее 40% стоимости каждого наименования Приобретений, указанных в плане расходов, в том числе не менее 10% от стоимости каждого наименования Приобретений непосредственно за счет собственных средств.</a:t>
            </a:r>
          </a:p>
          <a:p>
            <a:pPr algn="just"/>
            <a:r>
              <a:rPr lang="ru-RU" dirty="0" smtClean="0"/>
              <a:t> </a:t>
            </a:r>
          </a:p>
          <a:p>
            <a:pPr algn="just"/>
            <a:r>
              <a:rPr lang="ru-RU" dirty="0" smtClean="0"/>
              <a:t>5. Сохранять созданные за счет гранта новые рабочие места в течение не менее 5 лет с момента их создания.</a:t>
            </a:r>
          </a:p>
          <a:p>
            <a:pPr algn="just"/>
            <a:endParaRPr lang="ru-RU" dirty="0" smtClean="0"/>
          </a:p>
          <a:p>
            <a:pPr algn="just"/>
            <a:endParaRPr lang="ru-RU" dirty="0" smtClean="0"/>
          </a:p>
          <a:p>
            <a:pPr algn="just"/>
            <a:endParaRPr lang="ru-RU" dirty="0" smtClean="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algn="just"/>
            <a:endParaRPr lang="ru-RU" sz="1000"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stretch>
            <a:fillRect/>
          </a:stretch>
        </p:blipFill>
        <p:spPr>
          <a:xfrm>
            <a:off x="1" y="0"/>
            <a:ext cx="1196982" cy="997485"/>
          </a:xfrm>
          <a:prstGeom prst="rect">
            <a:avLst/>
          </a:prstGeom>
        </p:spPr>
      </p:pic>
    </p:spTree>
    <p:extLst>
      <p:ext uri="{BB962C8B-B14F-4D97-AF65-F5344CB8AC3E}">
        <p14:creationId xmlns="" xmlns:p14="http://schemas.microsoft.com/office/powerpoint/2010/main" val="2972166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alpha val="64000"/>
          </a:srgbClr>
        </a:solidFill>
        <a:effectLst/>
      </p:bgPr>
    </p:bg>
    <p:spTree>
      <p:nvGrpSpPr>
        <p:cNvPr id="1" name=""/>
        <p:cNvGrpSpPr/>
        <p:nvPr/>
      </p:nvGrpSpPr>
      <p:grpSpPr>
        <a:xfrm>
          <a:off x="0" y="0"/>
          <a:ext cx="0" cy="0"/>
          <a:chOff x="0" y="0"/>
          <a:chExt cx="0" cy="0"/>
        </a:xfrm>
      </p:grpSpPr>
      <p:sp>
        <p:nvSpPr>
          <p:cNvPr id="2" name="TextBox 1"/>
          <p:cNvSpPr txBox="1"/>
          <p:nvPr/>
        </p:nvSpPr>
        <p:spPr>
          <a:xfrm>
            <a:off x="539552" y="404664"/>
            <a:ext cx="8136904" cy="584775"/>
          </a:xfrm>
          <a:prstGeom prst="rect">
            <a:avLst/>
          </a:prstGeom>
          <a:noFill/>
        </p:spPr>
        <p:txBody>
          <a:bodyPr wrap="square" rtlCol="0">
            <a:spAutoFit/>
          </a:bodyPr>
          <a:lstStyle/>
          <a:p>
            <a:r>
              <a:rPr lang="ru-RU" sz="3200" b="1" dirty="0">
                <a:solidFill>
                  <a:srgbClr val="FF0000"/>
                </a:solidFill>
              </a:rPr>
              <a:t>Участниками конкурса не могут быть </a:t>
            </a:r>
            <a:r>
              <a:rPr lang="ru-RU" sz="3200" b="1" dirty="0" smtClean="0">
                <a:solidFill>
                  <a:srgbClr val="FF0000"/>
                </a:solidFill>
              </a:rPr>
              <a:t>К(Ф)Х:</a:t>
            </a:r>
            <a:endParaRPr lang="ru-RU" sz="3200" b="1" dirty="0">
              <a:solidFill>
                <a:srgbClr val="FF0000"/>
              </a:solidFill>
            </a:endParaRPr>
          </a:p>
        </p:txBody>
      </p:sp>
      <p:sp>
        <p:nvSpPr>
          <p:cNvPr id="3" name="TextBox 2"/>
          <p:cNvSpPr txBox="1"/>
          <p:nvPr/>
        </p:nvSpPr>
        <p:spPr>
          <a:xfrm>
            <a:off x="683568" y="1268759"/>
            <a:ext cx="8136904" cy="5016758"/>
          </a:xfrm>
          <a:prstGeom prst="rect">
            <a:avLst/>
          </a:prstGeom>
          <a:noFill/>
        </p:spPr>
        <p:txBody>
          <a:bodyPr wrap="square" rtlCol="0">
            <a:spAutoFit/>
          </a:bodyPr>
          <a:lstStyle/>
          <a:p>
            <a:pPr algn="just">
              <a:buFontTx/>
              <a:buAutoNum type="arabicPeriod"/>
              <a:tabLst>
                <a:tab pos="266700" algn="l"/>
              </a:tabLst>
            </a:pPr>
            <a:r>
              <a:rPr lang="ru-RU" sz="1600" dirty="0" smtClean="0">
                <a:latin typeface="Times New Roman" pitchFamily="18" charset="0"/>
                <a:cs typeface="Times New Roman" pitchFamily="18" charset="0"/>
              </a:rPr>
              <a:t> </a:t>
            </a:r>
            <a:r>
              <a:rPr lang="ru-RU" sz="1600" dirty="0" smtClean="0"/>
              <a:t>Главы которых ранее являлись получателями грантов на поддержку начинающих фермеров, грантов на развитие семейных животноводческих ферм, если с даты полного освоения средств ранее полученных грантов </a:t>
            </a:r>
            <a:r>
              <a:rPr lang="ru-RU" sz="1600" b="1" dirty="0" smtClean="0">
                <a:solidFill>
                  <a:srgbClr val="FF0000"/>
                </a:solidFill>
              </a:rPr>
              <a:t>прошло менее 24 месяцев.</a:t>
            </a:r>
          </a:p>
          <a:p>
            <a:pPr algn="just">
              <a:buFontTx/>
              <a:buAutoNum type="arabicPeriod"/>
              <a:tabLst>
                <a:tab pos="266700" algn="l"/>
              </a:tabLst>
            </a:pPr>
            <a:endParaRPr lang="ru-RU" sz="1600" dirty="0" smtClean="0"/>
          </a:p>
          <a:p>
            <a:pPr algn="just">
              <a:buFontTx/>
              <a:buAutoNum type="arabicPeriod"/>
              <a:tabLst>
                <a:tab pos="266700" algn="l"/>
              </a:tabLst>
            </a:pPr>
            <a:r>
              <a:rPr lang="ru-RU" sz="1600" dirty="0" smtClean="0">
                <a:cs typeface="Times New Roman" pitchFamily="18" charset="0"/>
              </a:rPr>
              <a:t> </a:t>
            </a:r>
            <a:r>
              <a:rPr lang="ru-RU" sz="1600" dirty="0" smtClean="0"/>
              <a:t>Главы которых являются учредителями (участниками) коммерческих организаций, зарегистрированных за пределами Кировской области по состоянию на  дату подачи заявки на участие в конкурсе.</a:t>
            </a:r>
          </a:p>
          <a:p>
            <a:pPr marL="342900" indent="-342900" algn="just">
              <a:buAutoNum type="arabicPeriod"/>
            </a:pPr>
            <a:endParaRPr lang="ru-RU" sz="1600" b="1" dirty="0" smtClean="0">
              <a:cs typeface="Times New Roman" pitchFamily="18" charset="0"/>
            </a:endParaRPr>
          </a:p>
          <a:p>
            <a:pPr algn="just"/>
            <a:r>
              <a:rPr lang="ru-RU" sz="1600" dirty="0" smtClean="0">
                <a:cs typeface="Times New Roman" pitchFamily="18" charset="0"/>
              </a:rPr>
              <a:t>3.  Имеющие неисполненную обязанность по уплате налогов, сборов, страховых взносов, пеней, штрафов, процентов, подлежащих уплате в соответствии с законодательством Российской Федерации о налогах и сборах по состоянию на первое число месяца подачи заявки на участие в конкурсе. В случае погашения данной задолженности не позднее даты первого заседания конкурсной комиссии, глава крестьянского (фермерского) хозяйства может принять участие в конкурсе.</a:t>
            </a:r>
          </a:p>
          <a:p>
            <a:pPr algn="just"/>
            <a:endParaRPr lang="ru-RU" sz="1600" dirty="0" smtClean="0">
              <a:cs typeface="Times New Roman" pitchFamily="18" charset="0"/>
            </a:endParaRPr>
          </a:p>
          <a:p>
            <a:pPr algn="just"/>
            <a:r>
              <a:rPr lang="ru-RU" sz="1600" dirty="0" smtClean="0"/>
              <a:t>В случае погашения данной задолженности не позднее даты заседания конкурсной комиссии,  глава крестьянского (фермерского) хозяйства может принять участие в конкурсе.</a:t>
            </a:r>
            <a:endParaRPr lang="ru-RU" sz="1600" dirty="0" smtClean="0">
              <a:hlinkClick r:id="rId2"/>
            </a:endParaRPr>
          </a:p>
          <a:p>
            <a:pPr algn="just"/>
            <a:endParaRPr lang="ru-RU" sz="1600" dirty="0" smtClean="0">
              <a:cs typeface="Times New Roman" panose="02020603050405020304" pitchFamily="18" charset="0"/>
            </a:endParaRPr>
          </a:p>
          <a:p>
            <a:pPr algn="just"/>
            <a:endParaRPr lang="ru-RU" sz="1600" dirty="0" smtClean="0">
              <a:cs typeface="Times New Roman" panose="02020603050405020304" pitchFamily="18" charset="0"/>
            </a:endParaRPr>
          </a:p>
        </p:txBody>
      </p:sp>
    </p:spTree>
    <p:extLst>
      <p:ext uri="{BB962C8B-B14F-4D97-AF65-F5344CB8AC3E}">
        <p14:creationId xmlns="" xmlns:p14="http://schemas.microsoft.com/office/powerpoint/2010/main" val="4170868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539552" y="476672"/>
            <a:ext cx="8136904" cy="584775"/>
          </a:xfrm>
          <a:prstGeom prst="rect">
            <a:avLst/>
          </a:prstGeom>
          <a:noFill/>
        </p:spPr>
        <p:txBody>
          <a:bodyPr wrap="square" rtlCol="0">
            <a:spAutoFit/>
          </a:bodyPr>
          <a:lstStyle/>
          <a:p>
            <a:pPr algn="ctr"/>
            <a:r>
              <a:rPr lang="ru-RU" sz="3200" b="1" dirty="0" smtClean="0">
                <a:solidFill>
                  <a:schemeClr val="accent2">
                    <a:lumMod val="50000"/>
                  </a:schemeClr>
                </a:solidFill>
                <a:latin typeface="Times New Roman" panose="02020603050405020304" pitchFamily="18" charset="0"/>
                <a:cs typeface="Times New Roman" panose="02020603050405020304" pitchFamily="18" charset="0"/>
              </a:rPr>
              <a:t>Представление заявки на конкурс </a:t>
            </a:r>
            <a:endParaRPr lang="ru-RU" sz="32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stretch>
            <a:fillRect/>
          </a:stretch>
        </p:blipFill>
        <p:spPr>
          <a:xfrm>
            <a:off x="519470" y="1519948"/>
            <a:ext cx="2381250" cy="1905000"/>
          </a:xfrm>
          <a:prstGeom prst="rect">
            <a:avLst/>
          </a:prstGeom>
        </p:spPr>
      </p:pic>
      <p:sp>
        <p:nvSpPr>
          <p:cNvPr id="4" name="TextBox 3"/>
          <p:cNvSpPr txBox="1"/>
          <p:nvPr/>
        </p:nvSpPr>
        <p:spPr>
          <a:xfrm>
            <a:off x="3563888" y="1772816"/>
            <a:ext cx="4824536" cy="1631216"/>
          </a:xfrm>
          <a:prstGeom prst="rect">
            <a:avLst/>
          </a:prstGeom>
          <a:noFill/>
        </p:spPr>
        <p:txBody>
          <a:bodyPr wrap="square" rtlCol="0">
            <a:spAutoFit/>
          </a:bodyPr>
          <a:lstStyle/>
          <a:p>
            <a:pPr marL="342900" indent="-342900">
              <a:buAutoNum type="arabicPeriod"/>
            </a:pPr>
            <a:r>
              <a:rPr lang="ru-RU" sz="2000" b="1" dirty="0" smtClean="0">
                <a:latin typeface="Times New Roman" panose="02020603050405020304" pitchFamily="18" charset="0"/>
                <a:cs typeface="Times New Roman" panose="02020603050405020304" pitchFamily="18" charset="0"/>
              </a:rPr>
              <a:t>Лично </a:t>
            </a:r>
          </a:p>
          <a:p>
            <a:pPr marL="342900" indent="-342900">
              <a:buAutoNum type="arabicPeriod"/>
            </a:pPr>
            <a:endParaRPr lang="ru-RU" sz="2000" b="1" dirty="0">
              <a:latin typeface="Times New Roman" panose="02020603050405020304" pitchFamily="18" charset="0"/>
              <a:cs typeface="Times New Roman" panose="02020603050405020304" pitchFamily="18" charset="0"/>
            </a:endParaRPr>
          </a:p>
          <a:p>
            <a:pPr marL="342900" indent="-342900">
              <a:buAutoNum type="arabicPeriod"/>
            </a:pPr>
            <a:r>
              <a:rPr lang="ru-RU" sz="2000" b="1" dirty="0" smtClean="0">
                <a:latin typeface="Times New Roman" panose="02020603050405020304" pitchFamily="18" charset="0"/>
                <a:cs typeface="Times New Roman" panose="02020603050405020304" pitchFamily="18" charset="0"/>
              </a:rPr>
              <a:t>Через представителя </a:t>
            </a:r>
          </a:p>
          <a:p>
            <a:pPr marL="342900" indent="-342900">
              <a:buAutoNum type="arabicPeriod"/>
            </a:pPr>
            <a:endParaRPr lang="ru-RU" sz="2000" b="1" dirty="0">
              <a:latin typeface="Times New Roman" panose="02020603050405020304" pitchFamily="18" charset="0"/>
              <a:cs typeface="Times New Roman" panose="02020603050405020304" pitchFamily="18" charset="0"/>
            </a:endParaRPr>
          </a:p>
          <a:p>
            <a:pPr marL="342900" indent="-342900">
              <a:buAutoNum type="arabicPeriod"/>
            </a:pPr>
            <a:r>
              <a:rPr lang="ru-RU" sz="2000" b="1" dirty="0" smtClean="0">
                <a:latin typeface="Times New Roman" panose="02020603050405020304" pitchFamily="18" charset="0"/>
                <a:cs typeface="Times New Roman" panose="02020603050405020304" pitchFamily="18" charset="0"/>
              </a:rPr>
              <a:t>Посредством почтовой связи </a:t>
            </a:r>
            <a:endParaRPr lang="ru-RU" sz="2000" b="1" dirty="0">
              <a:latin typeface="Times New Roman" panose="02020603050405020304" pitchFamily="18" charset="0"/>
              <a:cs typeface="Times New Roman" panose="02020603050405020304" pitchFamily="18" charset="0"/>
            </a:endParaRPr>
          </a:p>
        </p:txBody>
      </p:sp>
      <p:cxnSp>
        <p:nvCxnSpPr>
          <p:cNvPr id="6" name="Прямая со стрелкой 5"/>
          <p:cNvCxnSpPr/>
          <p:nvPr/>
        </p:nvCxnSpPr>
        <p:spPr>
          <a:xfrm flipV="1">
            <a:off x="2483768" y="1988840"/>
            <a:ext cx="1152128" cy="4836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2411760" y="2472448"/>
            <a:ext cx="11521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2411760" y="2472448"/>
            <a:ext cx="1224136" cy="7405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Стрелка вниз 10"/>
          <p:cNvSpPr/>
          <p:nvPr/>
        </p:nvSpPr>
        <p:spPr>
          <a:xfrm>
            <a:off x="2411760" y="3668998"/>
            <a:ext cx="4464496" cy="103308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3586402" y="3722007"/>
            <a:ext cx="2137725" cy="923330"/>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10 </a:t>
            </a:r>
            <a:r>
              <a:rPr lang="ru-RU" b="1" dirty="0" smtClean="0">
                <a:latin typeface="Times New Roman" panose="02020603050405020304" pitchFamily="18" charset="0"/>
                <a:cs typeface="Times New Roman" panose="02020603050405020304" pitchFamily="18" charset="0"/>
              </a:rPr>
              <a:t>кал. дней со дня начала приема заявок </a:t>
            </a:r>
            <a:endParaRPr lang="ru-RU" b="1" dirty="0">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a:blip r:embed="rId3" cstate="print"/>
          <a:stretch>
            <a:fillRect/>
          </a:stretch>
        </p:blipFill>
        <p:spPr>
          <a:xfrm>
            <a:off x="676020" y="4755087"/>
            <a:ext cx="3615496" cy="1911872"/>
          </a:xfrm>
          <a:prstGeom prst="rect">
            <a:avLst/>
          </a:prstGeom>
        </p:spPr>
      </p:pic>
      <p:sp>
        <p:nvSpPr>
          <p:cNvPr id="14" name="TextBox 13"/>
          <p:cNvSpPr txBox="1"/>
          <p:nvPr/>
        </p:nvSpPr>
        <p:spPr>
          <a:xfrm>
            <a:off x="4655264" y="5005755"/>
            <a:ext cx="3301112" cy="1323439"/>
          </a:xfrm>
          <a:prstGeom prst="rect">
            <a:avLst/>
          </a:prstGeom>
          <a:noFill/>
        </p:spPr>
        <p:txBody>
          <a:bodyPr wrap="square" rtlCol="0">
            <a:spAutoFit/>
          </a:bodyPr>
          <a:lstStyle/>
          <a:p>
            <a:pPr algn="ctr"/>
            <a:r>
              <a:rPr lang="ru-RU" sz="2000" b="1" dirty="0" smtClean="0">
                <a:latin typeface="Times New Roman" panose="02020603050405020304" pitchFamily="18" charset="0"/>
                <a:cs typeface="Times New Roman" panose="02020603050405020304" pitchFamily="18" charset="0"/>
              </a:rPr>
              <a:t>Министерство сельского хозяйства и продовольствия Кировской области </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10983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alpha val="62000"/>
          </a:srgbClr>
        </a:solidFill>
        <a:effectLst/>
      </p:bgPr>
    </p:bg>
    <p:spTree>
      <p:nvGrpSpPr>
        <p:cNvPr id="1" name=""/>
        <p:cNvGrpSpPr/>
        <p:nvPr/>
      </p:nvGrpSpPr>
      <p:grpSpPr>
        <a:xfrm>
          <a:off x="0" y="0"/>
          <a:ext cx="0" cy="0"/>
          <a:chOff x="0" y="0"/>
          <a:chExt cx="0" cy="0"/>
        </a:xfrm>
      </p:grpSpPr>
      <p:sp>
        <p:nvSpPr>
          <p:cNvPr id="2" name="TextBox 1"/>
          <p:cNvSpPr txBox="1"/>
          <p:nvPr/>
        </p:nvSpPr>
        <p:spPr>
          <a:xfrm>
            <a:off x="1619672" y="260648"/>
            <a:ext cx="6264696" cy="523220"/>
          </a:xfrm>
          <a:prstGeom prst="rect">
            <a:avLst/>
          </a:prstGeom>
          <a:noFill/>
        </p:spPr>
        <p:txBody>
          <a:bodyPr wrap="square" rtlCol="0">
            <a:spAutoFit/>
          </a:bodyPr>
          <a:lstStyle/>
          <a:p>
            <a:pPr algn="ctr"/>
            <a:r>
              <a:rPr lang="ru-RU" sz="2800" dirty="0" smtClean="0">
                <a:latin typeface="Arial Black" panose="020B0A04020102020204" pitchFamily="34" charset="0"/>
              </a:rPr>
              <a:t>Правовые основы программы </a:t>
            </a:r>
            <a:endParaRPr lang="ru-RU" sz="2800" dirty="0">
              <a:latin typeface="Arial Black" panose="020B0A04020102020204" pitchFamily="34" charset="0"/>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3253943269"/>
              </p:ext>
            </p:extLst>
          </p:nvPr>
        </p:nvGraphicFramePr>
        <p:xfrm>
          <a:off x="611559" y="794832"/>
          <a:ext cx="8136904" cy="5874528"/>
        </p:xfrm>
        <a:graphic>
          <a:graphicData uri="http://schemas.openxmlformats.org/drawingml/2006/table">
            <a:tbl>
              <a:tblPr firstRow="1" bandRow="1">
                <a:tableStyleId>{00A15C55-8517-42AA-B614-E9B94910E393}</a:tableStyleId>
              </a:tblPr>
              <a:tblGrid>
                <a:gridCol w="4032449"/>
                <a:gridCol w="4104455"/>
              </a:tblGrid>
              <a:tr h="348554">
                <a:tc>
                  <a:txBody>
                    <a:bodyPr/>
                    <a:lstStyle/>
                    <a:p>
                      <a:pPr algn="ctr"/>
                      <a:r>
                        <a:rPr lang="ru-RU" dirty="0" smtClean="0"/>
                        <a:t>Федеральные НПА</a:t>
                      </a:r>
                      <a:endParaRPr lang="ru-RU" dirty="0"/>
                    </a:p>
                  </a:txBody>
                  <a:tcPr/>
                </a:tc>
                <a:tc>
                  <a:txBody>
                    <a:bodyPr/>
                    <a:lstStyle/>
                    <a:p>
                      <a:pPr algn="ctr"/>
                      <a:r>
                        <a:rPr lang="ru-RU" dirty="0" smtClean="0"/>
                        <a:t>Региональные</a:t>
                      </a:r>
                      <a:r>
                        <a:rPr lang="ru-RU" baseline="0" dirty="0" smtClean="0"/>
                        <a:t> НПА</a:t>
                      </a:r>
                      <a:endParaRPr lang="ru-RU" dirty="0"/>
                    </a:p>
                  </a:txBody>
                  <a:tcPr/>
                </a:tc>
              </a:tr>
              <a:tr h="5508768">
                <a:tc>
                  <a:txBody>
                    <a:bodyPr/>
                    <a:lstStyle/>
                    <a:p>
                      <a:pPr algn="ctr"/>
                      <a:r>
                        <a:rPr lang="ru-RU" sz="2000" u="none" strike="noStrike" baseline="0" dirty="0" smtClean="0"/>
                        <a:t>Постановление Правительства</a:t>
                      </a:r>
                    </a:p>
                    <a:p>
                      <a:pPr algn="ctr"/>
                      <a:r>
                        <a:rPr lang="ru-RU" sz="2000" kern="1200" dirty="0" smtClean="0">
                          <a:solidFill>
                            <a:schemeClr val="dk1"/>
                          </a:solidFill>
                          <a:latin typeface="+mn-lt"/>
                          <a:ea typeface="+mn-ea"/>
                          <a:cs typeface="+mn-cs"/>
                        </a:rPr>
                        <a:t>Российской Федерации от 14.07.2012 № 717                                           «О Государственной программе развития сельского хозяйства и регулирования рынков сельскохозяйственной продукции, сырья и продовольствия».</a:t>
                      </a:r>
                    </a:p>
                    <a:p>
                      <a:pPr algn="ctr"/>
                      <a:r>
                        <a:rPr lang="ru-RU" sz="2000" kern="1200" dirty="0" smtClean="0">
                          <a:solidFill>
                            <a:schemeClr val="dk1"/>
                          </a:solidFill>
                          <a:latin typeface="+mn-lt"/>
                          <a:ea typeface="+mn-ea"/>
                          <a:cs typeface="+mn-cs"/>
                        </a:rPr>
                        <a:t>Постановление Правительства Кировской области от 10.12.2012                       № 185/735 «О государственной программе Кировской области «Развитие агропромышленного комплекса» на 2013 – 2025 годы</a:t>
                      </a:r>
                      <a:endParaRPr lang="ru-RU" sz="2000" u="none" strike="noStrike" baseline="0" dirty="0" smtClean="0"/>
                    </a:p>
                    <a:p>
                      <a:pPr algn="just"/>
                      <a:endParaRPr lang="ru-RU" sz="1800" b="0" i="0" u="none" strike="noStrike" baseline="0" dirty="0" smtClean="0">
                        <a:latin typeface="Times New Roman"/>
                      </a:endParaRPr>
                    </a:p>
                  </a:txBody>
                  <a:tcPr/>
                </a:tc>
                <a:tc>
                  <a:txBody>
                    <a:bodyPr/>
                    <a:lstStyle/>
                    <a:p>
                      <a:pPr algn="ctr"/>
                      <a:r>
                        <a:rPr lang="ru-RU" sz="2000" u="none" strike="noStrike" baseline="0" dirty="0" smtClean="0"/>
                        <a:t>Постановление Правительства Кировской области от  10.03.2017 № 52/147«О предоставлении крестьянским (фермерским) хозяйствам грантов из областного бюджета на развитие семейных животноводческих ферм и на поддержку начинающих фермеров</a:t>
                      </a:r>
                      <a:r>
                        <a:rPr lang="ru-RU" sz="1800" u="none" strike="noStrike" baseline="0" dirty="0" smtClean="0"/>
                        <a:t>» </a:t>
                      </a:r>
                      <a:r>
                        <a:rPr lang="ru-RU" sz="2000" u="none" strike="noStrike" baseline="0" dirty="0" smtClean="0"/>
                        <a:t>(Положение о проведении конкурсного отбора К(Ф)Х для предоставления грантов из областного бюджета на развитие семейных животноводческих ферм) – (далее - Положение)</a:t>
                      </a:r>
                    </a:p>
                    <a:p>
                      <a:pPr algn="ctr"/>
                      <a:endParaRPr lang="ru-RU" dirty="0"/>
                    </a:p>
                  </a:txBody>
                  <a:tcPr/>
                </a:tc>
              </a:tr>
            </a:tbl>
          </a:graphicData>
        </a:graphic>
      </p:graphicFrame>
    </p:spTree>
    <p:extLst>
      <p:ext uri="{BB962C8B-B14F-4D97-AF65-F5344CB8AC3E}">
        <p14:creationId xmlns="" xmlns:p14="http://schemas.microsoft.com/office/powerpoint/2010/main" val="335484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sp>
        <p:nvSpPr>
          <p:cNvPr id="2" name="TextBox 1"/>
          <p:cNvSpPr txBox="1"/>
          <p:nvPr/>
        </p:nvSpPr>
        <p:spPr>
          <a:xfrm>
            <a:off x="827584" y="476672"/>
            <a:ext cx="7848872" cy="523220"/>
          </a:xfrm>
          <a:prstGeom prst="rect">
            <a:avLst/>
          </a:prstGeom>
          <a:noFill/>
        </p:spPr>
        <p:txBody>
          <a:bodyPr wrap="square" rtlCol="0">
            <a:spAutoFit/>
          </a:bodyPr>
          <a:lstStyle/>
          <a:p>
            <a:r>
              <a:rPr lang="ru-RU" sz="2800" b="1" dirty="0" smtClean="0">
                <a:latin typeface="Times New Roman" panose="02020603050405020304" pitchFamily="18" charset="0"/>
                <a:cs typeface="Times New Roman" panose="02020603050405020304" pitchFamily="18" charset="0"/>
              </a:rPr>
              <a:t>Состав заявки для представления на конкурс</a:t>
            </a:r>
            <a:endParaRPr lang="ru-RU"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27584" y="999892"/>
            <a:ext cx="7992888" cy="17881818"/>
          </a:xfrm>
          <a:prstGeom prst="rect">
            <a:avLst/>
          </a:prstGeom>
          <a:noFill/>
        </p:spPr>
        <p:txBody>
          <a:bodyPr wrap="square" rtlCol="0">
            <a:spAutoFit/>
          </a:bodyPr>
          <a:lstStyle/>
          <a:p>
            <a:pPr algn="just"/>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smtClean="0">
                <a:ea typeface="Times New Roman" panose="02020603050405020304" pitchFamily="18" charset="0"/>
                <a:cs typeface="Times New Roman" panose="02020603050405020304" pitchFamily="18" charset="0"/>
              </a:rPr>
              <a:t>1. </a:t>
            </a:r>
            <a:r>
              <a:rPr lang="ru-RU" dirty="0" smtClean="0">
                <a:ea typeface="Times New Roman" panose="02020603050405020304" pitchFamily="18" charset="0"/>
                <a:cs typeface="Times New Roman" panose="02020603050405020304" pitchFamily="18" charset="0"/>
              </a:rPr>
              <a:t>Заявление согласно приложению № 1</a:t>
            </a:r>
            <a:r>
              <a:rPr lang="ru-RU" dirty="0" smtClean="0">
                <a:solidFill>
                  <a:srgbClr val="0000FF"/>
                </a:solidFill>
                <a:ea typeface="Times New Roman" panose="02020603050405020304" pitchFamily="18" charset="0"/>
                <a:cs typeface="Times New Roman" panose="02020603050405020304" pitchFamily="18" charset="0"/>
              </a:rPr>
              <a:t>.</a:t>
            </a:r>
          </a:p>
          <a:p>
            <a:pPr algn="just"/>
            <a:r>
              <a:rPr lang="ru-RU" dirty="0" smtClean="0">
                <a:solidFill>
                  <a:srgbClr val="0000FF"/>
                </a:solidFill>
                <a:cs typeface="Times New Roman" panose="02020603050405020304" pitchFamily="18" charset="0"/>
              </a:rPr>
              <a:t>         </a:t>
            </a:r>
            <a:r>
              <a:rPr lang="ru-RU" dirty="0" smtClean="0">
                <a:cs typeface="Times New Roman" panose="02020603050405020304" pitchFamily="18" charset="0"/>
              </a:rPr>
              <a:t>2. </a:t>
            </a:r>
            <a:r>
              <a:rPr lang="ru-RU" dirty="0" smtClean="0"/>
              <a:t>Документы, подтверждающие соответствие крестьянского (фермерского) хозяйства требованиям к участникам конкурса:</a:t>
            </a:r>
          </a:p>
          <a:p>
            <a:pPr algn="just"/>
            <a:r>
              <a:rPr lang="ru-RU" dirty="0" smtClean="0"/>
              <a:t>2.1. Копия соглашения о создании крестьянского (фермерского) хозяйства, заверенная главой крестьянского (фермерского) хозяйства (в случае, если глава крестьянского (фермерского) хозяйства - ИП), либо копия устава (в случае, если крестьянское (фермерское) хозяйство является юридическим лицом).</a:t>
            </a:r>
          </a:p>
          <a:p>
            <a:pPr algn="just"/>
            <a:r>
              <a:rPr lang="ru-RU" dirty="0" smtClean="0"/>
              <a:t>2.2. Копии документов, подтверждающих родство членов крестьянского (фермерского) хозяйства, заверенные главой крестьянского (фермерского) хозяйства.</a:t>
            </a:r>
          </a:p>
          <a:p>
            <a:pPr algn="just"/>
            <a:r>
              <a:rPr lang="ru-RU" dirty="0" smtClean="0"/>
              <a:t>2.3. Утвержденный заявителем план по созданию и развитию семейной животноводческой фермы, составленный согласно приложению № 2, который представляется на бумажном и электронном носителях.</a:t>
            </a:r>
          </a:p>
          <a:p>
            <a:pPr algn="just"/>
            <a:r>
              <a:rPr lang="ru-RU" dirty="0" smtClean="0"/>
              <a:t>2.4. Копии документов, содержащих первичные статистические данные о деятельности крестьянского (фермерского) хозяйства, составленных по форме федерального статистического наблюдения № 2-фермер «Сведения о сборе урожая сельскохозяйственных культур» на последнюю отчетную дату, и (или) копии договоров поставки кормов либо копии иных документов, подтверждающих обеспеченность крестьянского (фермерского) хозяйства кормовой базой, заверенные главой крестьянского (фермерского) хозяйства.</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endParaRPr lang="ru-RU" dirty="0" smtClean="0">
              <a:hlinkClick r:id="rId2"/>
            </a:endParaRPr>
          </a:p>
          <a:p>
            <a:pPr algn="just"/>
            <a:endParaRPr lang="ru-RU" dirty="0" smtClean="0"/>
          </a:p>
          <a:p>
            <a:pPr algn="just"/>
            <a:endParaRPr lang="ru-RU" dirty="0" smtClean="0">
              <a:hlinkClick r:id="rId3"/>
            </a:endParaRPr>
          </a:p>
          <a:p>
            <a:pPr algn="just"/>
            <a:r>
              <a:rPr lang="ru-RU" dirty="0" smtClean="0">
                <a:hlinkClick r:id="rId3"/>
              </a:rPr>
              <a:t>  </a:t>
            </a:r>
            <a:endParaRPr lang="ru-RU" dirty="0" smtClean="0"/>
          </a:p>
          <a:p>
            <a:pPr algn="just"/>
            <a:endParaRPr lang="ru-RU" sz="2000" dirty="0" smtClean="0">
              <a:hlinkClick r:id="rId4"/>
            </a:endParaRPr>
          </a:p>
          <a:p>
            <a:pPr algn="just"/>
            <a:endParaRPr lang="ru-RU" sz="2000" dirty="0" smtClean="0">
              <a:hlinkClick r:id="rId4"/>
            </a:endParaRPr>
          </a:p>
          <a:p>
            <a:pPr algn="just"/>
            <a:endParaRPr lang="ru-RU" sz="2000" dirty="0" smtClean="0">
              <a:hlinkClick r:id="rId4"/>
            </a:endParaRPr>
          </a:p>
          <a:p>
            <a:pPr algn="just"/>
            <a:endParaRPr lang="ru-RU" sz="2000" dirty="0" smtClean="0"/>
          </a:p>
          <a:p>
            <a:pPr algn="just"/>
            <a:endParaRPr lang="ru-RU" sz="2000" dirty="0" smtClean="0"/>
          </a:p>
          <a:p>
            <a:pPr algn="just"/>
            <a:endParaRPr lang="ru-RU" sz="2000" dirty="0" smtClean="0"/>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Копия </a:t>
            </a:r>
            <a:r>
              <a:rPr lang="ru-RU" sz="2000" dirty="0">
                <a:latin typeface="Times New Roman" panose="02020603050405020304" pitchFamily="18" charset="0"/>
                <a:cs typeface="Times New Roman" panose="02020603050405020304" pitchFamily="18" charset="0"/>
              </a:rPr>
              <a:t>соглашения о создании </a:t>
            </a:r>
            <a:r>
              <a:rPr lang="ru-RU" sz="2000" dirty="0" smtClean="0">
                <a:latin typeface="Times New Roman" panose="02020603050405020304" pitchFamily="18" charset="0"/>
                <a:cs typeface="Times New Roman" panose="02020603050405020304" pitchFamily="18" charset="0"/>
              </a:rPr>
              <a:t>К(Ф)Х.</a:t>
            </a:r>
          </a:p>
          <a:p>
            <a:pPr algn="just"/>
            <a:r>
              <a:rPr lang="ru-RU" sz="2000" dirty="0" smtClean="0">
                <a:latin typeface="Times New Roman" panose="02020603050405020304" pitchFamily="18" charset="0"/>
                <a:cs typeface="Times New Roman" panose="02020603050405020304" pitchFamily="18" charset="0"/>
              </a:rPr>
              <a:t>          3. </a:t>
            </a:r>
            <a:r>
              <a:rPr lang="ru-RU" sz="2000" dirty="0">
                <a:latin typeface="Times New Roman" panose="02020603050405020304" pitchFamily="18" charset="0"/>
                <a:cs typeface="Times New Roman" panose="02020603050405020304" pitchFamily="18" charset="0"/>
              </a:rPr>
              <a:t>Копии документов, подтверждающих родство членов </a:t>
            </a:r>
            <a:r>
              <a:rPr lang="ru-RU" sz="2000" dirty="0" smtClean="0">
                <a:latin typeface="Times New Roman" panose="02020603050405020304" pitchFamily="18" charset="0"/>
                <a:cs typeface="Times New Roman" panose="02020603050405020304" pitchFamily="18" charset="0"/>
              </a:rPr>
              <a:t>К(Ф)Х.</a:t>
            </a:r>
          </a:p>
          <a:p>
            <a:pPr algn="just"/>
            <a:r>
              <a:rPr lang="ru-RU" sz="2000" dirty="0" smtClean="0">
                <a:latin typeface="Times New Roman" panose="02020603050405020304" pitchFamily="18" charset="0"/>
                <a:cs typeface="Times New Roman" panose="02020603050405020304" pitchFamily="18" charset="0"/>
              </a:rPr>
              <a:t>          4. </a:t>
            </a:r>
            <a:r>
              <a:rPr lang="ru-RU" sz="2000" dirty="0">
                <a:latin typeface="Times New Roman" panose="02020603050405020304" pitchFamily="18" charset="0"/>
                <a:cs typeface="Times New Roman" panose="02020603050405020304" pitchFamily="18" charset="0"/>
              </a:rPr>
              <a:t>Утвержденный заявителем план по созданию и развитию семейной животноводческой фермы, составленный </a:t>
            </a:r>
            <a:r>
              <a:rPr lang="ru-RU" sz="2000" dirty="0" smtClean="0">
                <a:latin typeface="Times New Roman" panose="02020603050405020304" pitchFamily="18" charset="0"/>
                <a:cs typeface="Times New Roman" panose="02020603050405020304" pitchFamily="18" charset="0"/>
              </a:rPr>
              <a:t>согласно приложению № 2. </a:t>
            </a:r>
            <a:r>
              <a:rPr lang="ru-RU" sz="2000" dirty="0">
                <a:latin typeface="Times New Roman" panose="02020603050405020304" pitchFamily="18" charset="0"/>
                <a:cs typeface="Times New Roman" panose="02020603050405020304" pitchFamily="18" charset="0"/>
              </a:rPr>
              <a:t>Представляется на бумажном и электронном </a:t>
            </a:r>
            <a:r>
              <a:rPr lang="ru-RU" sz="2000" dirty="0" smtClean="0">
                <a:latin typeface="Times New Roman" panose="02020603050405020304" pitchFamily="18" charset="0"/>
                <a:cs typeface="Times New Roman" panose="02020603050405020304" pitchFamily="18" charset="0"/>
              </a:rPr>
              <a:t>носителях.</a:t>
            </a:r>
          </a:p>
          <a:p>
            <a:pPr algn="just"/>
            <a:r>
              <a:rPr lang="ru-RU" sz="2000" dirty="0" smtClean="0">
                <a:latin typeface="Times New Roman" panose="02020603050405020304" pitchFamily="18" charset="0"/>
                <a:cs typeface="Times New Roman" panose="02020603050405020304" pitchFamily="18" charset="0"/>
              </a:rPr>
              <a:t>           5. </a:t>
            </a:r>
            <a:r>
              <a:rPr lang="ru-RU" sz="2000" dirty="0">
                <a:latin typeface="Times New Roman" panose="02020603050405020304" pitchFamily="18" charset="0"/>
                <a:cs typeface="Times New Roman" panose="02020603050405020304" pitchFamily="18" charset="0"/>
              </a:rPr>
              <a:t>Копии документов, содержащих первичные статистические данные о деятельности </a:t>
            </a:r>
            <a:r>
              <a:rPr lang="ru-RU" sz="2000" dirty="0" smtClean="0">
                <a:latin typeface="Times New Roman" panose="02020603050405020304" pitchFamily="18" charset="0"/>
                <a:cs typeface="Times New Roman" panose="02020603050405020304" pitchFamily="18" charset="0"/>
              </a:rPr>
              <a:t>К(Ф)Х, </a:t>
            </a:r>
            <a:r>
              <a:rPr lang="ru-RU" sz="2000" dirty="0">
                <a:latin typeface="Times New Roman" panose="02020603050405020304" pitchFamily="18" charset="0"/>
                <a:cs typeface="Times New Roman" panose="02020603050405020304" pitchFamily="18" charset="0"/>
              </a:rPr>
              <a:t>составленных по форме федерального статистического наблюдения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2-фермер </a:t>
            </a:r>
            <a:r>
              <a:rPr lang="ru-RU" sz="2000" dirty="0" smtClean="0">
                <a:latin typeface="Times New Roman" panose="02020603050405020304" pitchFamily="18" charset="0"/>
                <a:cs typeface="Times New Roman" panose="02020603050405020304" pitchFamily="18" charset="0"/>
              </a:rPr>
              <a:t>«Сведения </a:t>
            </a:r>
            <a:r>
              <a:rPr lang="ru-RU" sz="2000" dirty="0">
                <a:latin typeface="Times New Roman" panose="02020603050405020304" pitchFamily="18" charset="0"/>
                <a:cs typeface="Times New Roman" panose="02020603050405020304" pitchFamily="18" charset="0"/>
              </a:rPr>
              <a:t>о сборе урожая сельскохозяйственных </a:t>
            </a:r>
            <a:r>
              <a:rPr lang="ru-RU" sz="2000" dirty="0" smtClean="0">
                <a:latin typeface="Times New Roman" panose="02020603050405020304" pitchFamily="18" charset="0"/>
                <a:cs typeface="Times New Roman" panose="02020603050405020304" pitchFamily="18" charset="0"/>
              </a:rPr>
              <a:t>культур» </a:t>
            </a:r>
            <a:r>
              <a:rPr lang="ru-RU" sz="2000" dirty="0">
                <a:latin typeface="Times New Roman" panose="02020603050405020304" pitchFamily="18" charset="0"/>
                <a:cs typeface="Times New Roman" panose="02020603050405020304" pitchFamily="18" charset="0"/>
              </a:rPr>
              <a:t>на последнюю отчетную дату, и (или) копии договоров поставки кормов либо копии иных документов, подтверждающих обеспеченность </a:t>
            </a:r>
            <a:r>
              <a:rPr lang="ru-RU" sz="2000" dirty="0" smtClean="0">
                <a:latin typeface="Times New Roman" panose="02020603050405020304" pitchFamily="18" charset="0"/>
                <a:cs typeface="Times New Roman" panose="02020603050405020304" pitchFamily="18" charset="0"/>
              </a:rPr>
              <a:t>К(Ф)Х кормовой базой. </a:t>
            </a:r>
          </a:p>
          <a:p>
            <a:pPr algn="just"/>
            <a:r>
              <a:rPr lang="ru-RU" sz="2000" dirty="0" smtClean="0">
                <a:latin typeface="Times New Roman" panose="02020603050405020304" pitchFamily="18" charset="0"/>
                <a:cs typeface="Times New Roman" panose="02020603050405020304" pitchFamily="18" charset="0"/>
              </a:rPr>
              <a:t>            6. Проектная документация на строительство (реконструкцию, модернизацию) объекта - в случае осуществления строительства, реконструкции, модернизации семейной животноводческой </a:t>
            </a:r>
            <a:r>
              <a:rPr lang="ru-RU" dirty="0" smtClean="0">
                <a:latin typeface="Times New Roman" pitchFamily="18" charset="0"/>
                <a:cs typeface="Times New Roman" pitchFamily="18" charset="0"/>
              </a:rPr>
              <a:t>фермы. </a:t>
            </a:r>
            <a:endParaRPr lang="ru-RU" sz="2000" dirty="0" smtClean="0">
              <a:latin typeface="Times New Roman" pitchFamily="18" charset="0"/>
              <a:cs typeface="Times New Roman" pitchFamily="18" charset="0"/>
            </a:endParaRPr>
          </a:p>
          <a:p>
            <a:pPr algn="just"/>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87154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sp>
        <p:nvSpPr>
          <p:cNvPr id="2" name="TextBox 1"/>
          <p:cNvSpPr txBox="1"/>
          <p:nvPr/>
        </p:nvSpPr>
        <p:spPr>
          <a:xfrm>
            <a:off x="827584" y="476672"/>
            <a:ext cx="7848872" cy="523220"/>
          </a:xfrm>
          <a:prstGeom prst="rect">
            <a:avLst/>
          </a:prstGeom>
          <a:noFill/>
        </p:spPr>
        <p:txBody>
          <a:bodyPr wrap="square" rtlCol="0">
            <a:spAutoFit/>
          </a:bodyPr>
          <a:lstStyle/>
          <a:p>
            <a:r>
              <a:rPr lang="ru-RU" sz="2800" b="1" dirty="0" smtClean="0">
                <a:latin typeface="Times New Roman" panose="02020603050405020304" pitchFamily="18" charset="0"/>
                <a:cs typeface="Times New Roman" panose="02020603050405020304" pitchFamily="18" charset="0"/>
              </a:rPr>
              <a:t>Состав заявки для представления на конкурс</a:t>
            </a:r>
            <a:endParaRPr lang="ru-RU"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27584" y="999892"/>
            <a:ext cx="7992888" cy="20621030"/>
          </a:xfrm>
          <a:prstGeom prst="rect">
            <a:avLst/>
          </a:prstGeom>
          <a:noFill/>
        </p:spPr>
        <p:txBody>
          <a:bodyPr wrap="square" rtlCol="0">
            <a:spAutoFit/>
          </a:bodyPr>
          <a:lstStyle/>
          <a:p>
            <a:pPr algn="just"/>
            <a:r>
              <a:rPr lang="ru-RU" dirty="0" smtClean="0"/>
              <a:t>2.5. В случае строительства, реконструкции, модернизации семейной животноводческой фермы и (или) объекта по переработке продукции животноводства:</a:t>
            </a:r>
          </a:p>
          <a:p>
            <a:pPr algn="just"/>
            <a:r>
              <a:rPr lang="ru-RU" dirty="0" smtClean="0"/>
              <a:t>если разработка проектной документации включена в план расходов - копии предпроектных материалов на строительство (реконструкцию, модернизацию) объекта и проекта сводного сметного расчета или локального сметного расчета;</a:t>
            </a:r>
          </a:p>
          <a:p>
            <a:pPr algn="just"/>
            <a:r>
              <a:rPr lang="ru-RU" dirty="0" smtClean="0"/>
              <a:t>если разработка проектной документации не включена в план расходов - копия проектной документации на строительство (реконструкцию, модернизацию) объекта.</a:t>
            </a:r>
          </a:p>
          <a:p>
            <a:pPr algn="just"/>
            <a:r>
              <a:rPr lang="ru-RU" dirty="0" smtClean="0"/>
              <a:t>2.6. В случае ремонта семейной животноводческой фермы и (или) производственного объекта по переработке продукции животноводства - копия сметы, составленной на основании дефектной ведомости, утвержденной застройщиком или техническим заказчиком.</a:t>
            </a:r>
          </a:p>
          <a:p>
            <a:pPr algn="just"/>
            <a:r>
              <a:rPr lang="ru-RU" dirty="0" smtClean="0"/>
              <a:t>2.7. Копия сведений о среднесписочной численности работников крестьянского (фермерского) хозяйства за предыдущий календарный год с отметкой налогового органа (при наличии работников в указанном периоде).</a:t>
            </a:r>
          </a:p>
          <a:p>
            <a:pPr algn="just"/>
            <a:r>
              <a:rPr lang="ru-RU" dirty="0" smtClean="0"/>
              <a:t>2.8. Копии страниц 2, 3 и страниц с указанием последнего места регистрации паспорта гражданина Российской Федерации.</a:t>
            </a:r>
          </a:p>
          <a:p>
            <a:pPr algn="just"/>
            <a:r>
              <a:rPr lang="ru-RU" dirty="0" smtClean="0"/>
              <a:t>2.9. Копии страницы 1 и страниц с указанием сведений о работе трудовой книжки главы крестьянского (фермерского) хозяйства.</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endParaRPr lang="ru-RU" dirty="0" smtClean="0">
              <a:hlinkClick r:id="rId2"/>
            </a:endParaRPr>
          </a:p>
          <a:p>
            <a:pPr algn="just"/>
            <a:endParaRPr lang="ru-RU" dirty="0" smtClean="0"/>
          </a:p>
          <a:p>
            <a:pPr algn="just"/>
            <a:endParaRPr lang="ru-RU" dirty="0" smtClean="0">
              <a:hlinkClick r:id="rId3"/>
            </a:endParaRPr>
          </a:p>
          <a:p>
            <a:pPr algn="just"/>
            <a:r>
              <a:rPr lang="ru-RU" dirty="0" smtClean="0">
                <a:hlinkClick r:id="rId3"/>
              </a:rPr>
              <a:t>  </a:t>
            </a:r>
            <a:endParaRPr lang="ru-RU" dirty="0" smtClean="0"/>
          </a:p>
          <a:p>
            <a:pPr algn="just"/>
            <a:endParaRPr lang="ru-RU" sz="2000" dirty="0" smtClean="0">
              <a:hlinkClick r:id="rId4"/>
            </a:endParaRPr>
          </a:p>
          <a:p>
            <a:pPr algn="just"/>
            <a:endParaRPr lang="ru-RU" sz="2000" dirty="0" smtClean="0">
              <a:hlinkClick r:id="rId4"/>
            </a:endParaRPr>
          </a:p>
          <a:p>
            <a:pPr algn="just"/>
            <a:endParaRPr lang="ru-RU" sz="2000" dirty="0" smtClean="0">
              <a:hlinkClick r:id="rId4"/>
            </a:endParaRPr>
          </a:p>
          <a:p>
            <a:pPr algn="just"/>
            <a:endParaRPr lang="ru-RU" sz="2000" dirty="0" smtClean="0"/>
          </a:p>
          <a:p>
            <a:pPr algn="just"/>
            <a:endParaRPr lang="ru-RU" sz="2000" dirty="0" smtClean="0"/>
          </a:p>
          <a:p>
            <a:pPr algn="just"/>
            <a:endParaRPr lang="ru-RU" sz="2000" dirty="0" smtClean="0"/>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Копия </a:t>
            </a:r>
            <a:r>
              <a:rPr lang="ru-RU" sz="2000" dirty="0">
                <a:latin typeface="Times New Roman" panose="02020603050405020304" pitchFamily="18" charset="0"/>
                <a:cs typeface="Times New Roman" panose="02020603050405020304" pitchFamily="18" charset="0"/>
              </a:rPr>
              <a:t>соглашения о создании </a:t>
            </a:r>
            <a:r>
              <a:rPr lang="ru-RU" sz="2000" dirty="0" smtClean="0">
                <a:latin typeface="Times New Roman" panose="02020603050405020304" pitchFamily="18" charset="0"/>
                <a:cs typeface="Times New Roman" panose="02020603050405020304" pitchFamily="18" charset="0"/>
              </a:rPr>
              <a:t>К(Ф)Х.</a:t>
            </a:r>
          </a:p>
          <a:p>
            <a:pPr algn="just"/>
            <a:r>
              <a:rPr lang="ru-RU" sz="2000" dirty="0" smtClean="0">
                <a:latin typeface="Times New Roman" panose="02020603050405020304" pitchFamily="18" charset="0"/>
                <a:cs typeface="Times New Roman" panose="02020603050405020304" pitchFamily="18" charset="0"/>
              </a:rPr>
              <a:t>          3. </a:t>
            </a:r>
            <a:r>
              <a:rPr lang="ru-RU" sz="2000" dirty="0">
                <a:latin typeface="Times New Roman" panose="02020603050405020304" pitchFamily="18" charset="0"/>
                <a:cs typeface="Times New Roman" panose="02020603050405020304" pitchFamily="18" charset="0"/>
              </a:rPr>
              <a:t>Копии документов, подтверждающих родство членов </a:t>
            </a:r>
            <a:r>
              <a:rPr lang="ru-RU" sz="2000" dirty="0" smtClean="0">
                <a:latin typeface="Times New Roman" panose="02020603050405020304" pitchFamily="18" charset="0"/>
                <a:cs typeface="Times New Roman" panose="02020603050405020304" pitchFamily="18" charset="0"/>
              </a:rPr>
              <a:t>К(Ф)Х.</a:t>
            </a:r>
          </a:p>
          <a:p>
            <a:pPr algn="just"/>
            <a:r>
              <a:rPr lang="ru-RU" sz="2000" dirty="0" smtClean="0">
                <a:latin typeface="Times New Roman" panose="02020603050405020304" pitchFamily="18" charset="0"/>
                <a:cs typeface="Times New Roman" panose="02020603050405020304" pitchFamily="18" charset="0"/>
              </a:rPr>
              <a:t>          4. </a:t>
            </a:r>
            <a:r>
              <a:rPr lang="ru-RU" sz="2000" dirty="0">
                <a:latin typeface="Times New Roman" panose="02020603050405020304" pitchFamily="18" charset="0"/>
                <a:cs typeface="Times New Roman" panose="02020603050405020304" pitchFamily="18" charset="0"/>
              </a:rPr>
              <a:t>Утвержденный заявителем план по созданию и развитию семейной животноводческой фермы, составленный </a:t>
            </a:r>
            <a:r>
              <a:rPr lang="ru-RU" sz="2000" dirty="0" smtClean="0">
                <a:latin typeface="Times New Roman" panose="02020603050405020304" pitchFamily="18" charset="0"/>
                <a:cs typeface="Times New Roman" panose="02020603050405020304" pitchFamily="18" charset="0"/>
              </a:rPr>
              <a:t>согласно приложению № 2. </a:t>
            </a:r>
            <a:r>
              <a:rPr lang="ru-RU" sz="2000" dirty="0">
                <a:latin typeface="Times New Roman" panose="02020603050405020304" pitchFamily="18" charset="0"/>
                <a:cs typeface="Times New Roman" panose="02020603050405020304" pitchFamily="18" charset="0"/>
              </a:rPr>
              <a:t>Представляется на бумажном и электронном </a:t>
            </a:r>
            <a:r>
              <a:rPr lang="ru-RU" sz="2000" dirty="0" smtClean="0">
                <a:latin typeface="Times New Roman" panose="02020603050405020304" pitchFamily="18" charset="0"/>
                <a:cs typeface="Times New Roman" panose="02020603050405020304" pitchFamily="18" charset="0"/>
              </a:rPr>
              <a:t>носителях.</a:t>
            </a:r>
          </a:p>
          <a:p>
            <a:pPr algn="just"/>
            <a:r>
              <a:rPr lang="ru-RU" sz="2000" dirty="0" smtClean="0">
                <a:latin typeface="Times New Roman" panose="02020603050405020304" pitchFamily="18" charset="0"/>
                <a:cs typeface="Times New Roman" panose="02020603050405020304" pitchFamily="18" charset="0"/>
              </a:rPr>
              <a:t>           5. </a:t>
            </a:r>
            <a:r>
              <a:rPr lang="ru-RU" sz="2000" dirty="0">
                <a:latin typeface="Times New Roman" panose="02020603050405020304" pitchFamily="18" charset="0"/>
                <a:cs typeface="Times New Roman" panose="02020603050405020304" pitchFamily="18" charset="0"/>
              </a:rPr>
              <a:t>Копии документов, содержащих первичные статистические данные о деятельности </a:t>
            </a:r>
            <a:r>
              <a:rPr lang="ru-RU" sz="2000" dirty="0" smtClean="0">
                <a:latin typeface="Times New Roman" panose="02020603050405020304" pitchFamily="18" charset="0"/>
                <a:cs typeface="Times New Roman" panose="02020603050405020304" pitchFamily="18" charset="0"/>
              </a:rPr>
              <a:t>К(Ф)Х, </a:t>
            </a:r>
            <a:r>
              <a:rPr lang="ru-RU" sz="2000" dirty="0">
                <a:latin typeface="Times New Roman" panose="02020603050405020304" pitchFamily="18" charset="0"/>
                <a:cs typeface="Times New Roman" panose="02020603050405020304" pitchFamily="18" charset="0"/>
              </a:rPr>
              <a:t>составленных по форме федерального статистического наблюдения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2-фермер </a:t>
            </a:r>
            <a:r>
              <a:rPr lang="ru-RU" sz="2000" dirty="0" smtClean="0">
                <a:latin typeface="Times New Roman" panose="02020603050405020304" pitchFamily="18" charset="0"/>
                <a:cs typeface="Times New Roman" panose="02020603050405020304" pitchFamily="18" charset="0"/>
              </a:rPr>
              <a:t>«Сведения </a:t>
            </a:r>
            <a:r>
              <a:rPr lang="ru-RU" sz="2000" dirty="0">
                <a:latin typeface="Times New Roman" panose="02020603050405020304" pitchFamily="18" charset="0"/>
                <a:cs typeface="Times New Roman" panose="02020603050405020304" pitchFamily="18" charset="0"/>
              </a:rPr>
              <a:t>о сборе урожая сельскохозяйственных </a:t>
            </a:r>
            <a:r>
              <a:rPr lang="ru-RU" sz="2000" dirty="0" smtClean="0">
                <a:latin typeface="Times New Roman" panose="02020603050405020304" pitchFamily="18" charset="0"/>
                <a:cs typeface="Times New Roman" panose="02020603050405020304" pitchFamily="18" charset="0"/>
              </a:rPr>
              <a:t>культур» </a:t>
            </a:r>
            <a:r>
              <a:rPr lang="ru-RU" sz="2000" dirty="0">
                <a:latin typeface="Times New Roman" panose="02020603050405020304" pitchFamily="18" charset="0"/>
                <a:cs typeface="Times New Roman" panose="02020603050405020304" pitchFamily="18" charset="0"/>
              </a:rPr>
              <a:t>на последнюю отчетную дату, и (или) копии договоров поставки кормов либо копии иных документов, подтверждающих обеспеченность </a:t>
            </a:r>
            <a:r>
              <a:rPr lang="ru-RU" sz="2000" dirty="0" smtClean="0">
                <a:latin typeface="Times New Roman" panose="02020603050405020304" pitchFamily="18" charset="0"/>
                <a:cs typeface="Times New Roman" panose="02020603050405020304" pitchFamily="18" charset="0"/>
              </a:rPr>
              <a:t>К(Ф)Х кормовой базой. </a:t>
            </a:r>
          </a:p>
          <a:p>
            <a:pPr algn="just"/>
            <a:r>
              <a:rPr lang="ru-RU" sz="2000" dirty="0" smtClean="0">
                <a:latin typeface="Times New Roman" panose="02020603050405020304" pitchFamily="18" charset="0"/>
                <a:cs typeface="Times New Roman" panose="02020603050405020304" pitchFamily="18" charset="0"/>
              </a:rPr>
              <a:t>            6. Проектная документация на строительство (реконструкцию, модернизацию) объекта - в случае осуществления строительства, реконструкции, модернизации семейной животноводческой </a:t>
            </a:r>
            <a:r>
              <a:rPr lang="ru-RU" dirty="0" smtClean="0">
                <a:latin typeface="Times New Roman" pitchFamily="18" charset="0"/>
                <a:cs typeface="Times New Roman" pitchFamily="18" charset="0"/>
              </a:rPr>
              <a:t>фермы. </a:t>
            </a:r>
            <a:endParaRPr lang="ru-RU" sz="2000" dirty="0" smtClean="0">
              <a:latin typeface="Times New Roman" pitchFamily="18" charset="0"/>
              <a:cs typeface="Times New Roman" pitchFamily="18" charset="0"/>
            </a:endParaRPr>
          </a:p>
          <a:p>
            <a:pPr algn="just"/>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87154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sp>
        <p:nvSpPr>
          <p:cNvPr id="2" name="TextBox 1"/>
          <p:cNvSpPr txBox="1"/>
          <p:nvPr/>
        </p:nvSpPr>
        <p:spPr>
          <a:xfrm>
            <a:off x="827584" y="476672"/>
            <a:ext cx="7848872" cy="523220"/>
          </a:xfrm>
          <a:prstGeom prst="rect">
            <a:avLst/>
          </a:prstGeom>
          <a:noFill/>
        </p:spPr>
        <p:txBody>
          <a:bodyPr wrap="square" rtlCol="0">
            <a:spAutoFit/>
          </a:bodyPr>
          <a:lstStyle/>
          <a:p>
            <a:r>
              <a:rPr lang="ru-RU" sz="2800" b="1" dirty="0" smtClean="0">
                <a:latin typeface="Times New Roman" panose="02020603050405020304" pitchFamily="18" charset="0"/>
                <a:cs typeface="Times New Roman" panose="02020603050405020304" pitchFamily="18" charset="0"/>
              </a:rPr>
              <a:t>Состав заявки для представления на конкурс</a:t>
            </a:r>
            <a:endParaRPr lang="ru-RU"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27584" y="1124745"/>
            <a:ext cx="7992888" cy="15142607"/>
          </a:xfrm>
          <a:prstGeom prst="rect">
            <a:avLst/>
          </a:prstGeom>
          <a:noFill/>
        </p:spPr>
        <p:txBody>
          <a:bodyPr wrap="square" rtlCol="0">
            <a:spAutoFit/>
          </a:bodyPr>
          <a:lstStyle/>
          <a:p>
            <a:pPr algn="just"/>
            <a:r>
              <a:rPr lang="ru-RU" dirty="0" smtClean="0"/>
              <a:t>2.10. Копии бухгалтерской отчетности крестьянского (фермерского) хозяйства, содержащей сведения о доходах от реализации сельскохозяйственной продукции, товаров, оказания услуг, выполнения работ за предшествующие два календарных года, с отметкой о достоверности содержащихся в них сведений органа местного самоуправления, осуществляющего отдельные государственные полномочия области по поддержке сельскохозяйственного производства (форма N 1-КФХ "Информация о производственной деятельности крестьянского (фермерского) хозяйства"), заверенные главой крестьянского (фермерского) хозяйства.</a:t>
            </a:r>
          </a:p>
          <a:p>
            <a:pPr algn="just"/>
            <a:r>
              <a:rPr lang="ru-RU" dirty="0" smtClean="0"/>
              <a:t>2.11. Справки об отсутствии (наличии) у заявителя задолженности по налогам (сборам), по страховым взносам и начисленным по ним пеням и штрафам, выданные налоговым органом и региональным отделением Фонда социального страхования Российской Федерации, на учете в которых состоит заявитель, по состоянию на первое число месяца подачи заявки на участие в конкурсе (могут быть представлены по инициативе заявителя).</a:t>
            </a:r>
          </a:p>
          <a:p>
            <a:pPr algn="just"/>
            <a:r>
              <a:rPr lang="ru-RU" dirty="0" smtClean="0"/>
              <a:t>2.12. Рекомендательное письмо от органов местного самоуправления, характеризующее деятельность крестьянского (фермерского) хозяйства.</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endParaRPr lang="ru-RU" dirty="0" smtClean="0">
              <a:hlinkClick r:id="rId2"/>
            </a:endParaRPr>
          </a:p>
          <a:p>
            <a:pPr algn="just"/>
            <a:endParaRPr lang="ru-RU" dirty="0" smtClean="0"/>
          </a:p>
          <a:p>
            <a:pPr algn="just"/>
            <a:endParaRPr lang="ru-RU" dirty="0" smtClean="0">
              <a:hlinkClick r:id="rId3"/>
            </a:endParaRPr>
          </a:p>
          <a:p>
            <a:pPr algn="just"/>
            <a:r>
              <a:rPr lang="ru-RU" dirty="0" smtClean="0">
                <a:hlinkClick r:id="rId3"/>
              </a:rPr>
              <a:t>  </a:t>
            </a:r>
            <a:endParaRPr lang="ru-RU" dirty="0" smtClean="0"/>
          </a:p>
          <a:p>
            <a:pPr algn="just"/>
            <a:endParaRPr lang="ru-RU" sz="2000" dirty="0" smtClean="0">
              <a:hlinkClick r:id="rId4"/>
            </a:endParaRPr>
          </a:p>
          <a:p>
            <a:pPr algn="just"/>
            <a:endParaRPr lang="ru-RU" sz="2000" dirty="0" smtClean="0">
              <a:hlinkClick r:id="rId4"/>
            </a:endParaRPr>
          </a:p>
          <a:p>
            <a:pPr algn="just"/>
            <a:endParaRPr lang="ru-RU" sz="2000" dirty="0" smtClean="0">
              <a:hlinkClick r:id="rId4"/>
            </a:endParaRPr>
          </a:p>
          <a:p>
            <a:pPr algn="just"/>
            <a:endParaRPr lang="ru-RU" sz="2000" dirty="0" smtClean="0"/>
          </a:p>
          <a:p>
            <a:pPr algn="just"/>
            <a:endParaRPr lang="ru-RU" sz="2000" dirty="0" smtClean="0"/>
          </a:p>
          <a:p>
            <a:pPr algn="just"/>
            <a:endParaRPr lang="ru-RU" sz="2000" dirty="0" smtClean="0"/>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87154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sp>
        <p:nvSpPr>
          <p:cNvPr id="2" name="TextBox 1"/>
          <p:cNvSpPr txBox="1"/>
          <p:nvPr/>
        </p:nvSpPr>
        <p:spPr>
          <a:xfrm>
            <a:off x="827584" y="476672"/>
            <a:ext cx="7848872" cy="523220"/>
          </a:xfrm>
          <a:prstGeom prst="rect">
            <a:avLst/>
          </a:prstGeom>
          <a:noFill/>
        </p:spPr>
        <p:txBody>
          <a:bodyPr wrap="square" rtlCol="0">
            <a:spAutoFit/>
          </a:bodyPr>
          <a:lstStyle/>
          <a:p>
            <a:r>
              <a:rPr lang="ru-RU" sz="2800" b="1" dirty="0" smtClean="0">
                <a:latin typeface="Times New Roman" panose="02020603050405020304" pitchFamily="18" charset="0"/>
                <a:cs typeface="Times New Roman" panose="02020603050405020304" pitchFamily="18" charset="0"/>
              </a:rPr>
              <a:t>Состав заявки для представления на конкурс</a:t>
            </a:r>
            <a:endParaRPr lang="ru-RU"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27584" y="1124745"/>
            <a:ext cx="7992888" cy="16065937"/>
          </a:xfrm>
          <a:prstGeom prst="rect">
            <a:avLst/>
          </a:prstGeom>
          <a:noFill/>
        </p:spPr>
        <p:txBody>
          <a:bodyPr wrap="square" rtlCol="0">
            <a:spAutoFit/>
          </a:bodyPr>
          <a:lstStyle/>
          <a:p>
            <a:pPr algn="just"/>
            <a:r>
              <a:rPr lang="ru-RU" b="1" dirty="0" smtClean="0">
                <a:solidFill>
                  <a:srgbClr val="C00000"/>
                </a:solidFill>
              </a:rPr>
              <a:t>3. </a:t>
            </a:r>
            <a:r>
              <a:rPr lang="ru-RU" sz="2400" b="1" dirty="0" smtClean="0">
                <a:solidFill>
                  <a:srgbClr val="C00000"/>
                </a:solidFill>
              </a:rPr>
              <a:t>Документы, подтверждающие соответствие заявителя критериям оценки крестьянских (фермерских) хозяйств, изложенных в приложении № 3 (представляются желанию заявителю):  </a:t>
            </a:r>
          </a:p>
          <a:p>
            <a:pPr algn="just"/>
            <a:r>
              <a:rPr lang="ru-RU" dirty="0" smtClean="0"/>
              <a:t>3.1. Копии документов, удостоверяющих государственную регистрацию права собственности ИП - главы крестьянского (фермерского) хозяйства или общей совместной собственности его членов либо крестьянского (фермерского) хозяйства - юридического лица или аренды на земельный участок, находящийся на территории Кировской области и предназначенный для развития семейной животноводческой фермы, заверенные главой крестьянского (фермерского) хозяйства.</a:t>
            </a:r>
          </a:p>
          <a:p>
            <a:pPr algn="just"/>
            <a:r>
              <a:rPr lang="ru-RU" dirty="0" smtClean="0"/>
              <a:t>3.2. Копии документов, удостоверяющих государственную регистрацию права собственности ИП - главы крестьянского (фермерского) хозяйства или права общей совместной собственности его членов либо права крестьянского (фермерского) хозяйства - юридического лица на объект недвижимого имущества, находящийся на территории Кировской области, подлежащий реконструкции, модернизации или ремонту за счет средств гранта, заверенные главой крестьянского (фермерского) хозяйства.</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endParaRPr lang="ru-RU" dirty="0" smtClean="0">
              <a:hlinkClick r:id="rId2"/>
            </a:endParaRPr>
          </a:p>
          <a:p>
            <a:pPr algn="just"/>
            <a:endParaRPr lang="ru-RU" dirty="0" smtClean="0"/>
          </a:p>
          <a:p>
            <a:pPr algn="just"/>
            <a:endParaRPr lang="ru-RU" dirty="0" smtClean="0">
              <a:hlinkClick r:id="rId3"/>
            </a:endParaRPr>
          </a:p>
          <a:p>
            <a:pPr algn="just"/>
            <a:r>
              <a:rPr lang="ru-RU" dirty="0" smtClean="0">
                <a:hlinkClick r:id="rId3"/>
              </a:rPr>
              <a:t>  </a:t>
            </a:r>
            <a:endParaRPr lang="ru-RU" dirty="0" smtClean="0"/>
          </a:p>
          <a:p>
            <a:pPr algn="just"/>
            <a:endParaRPr lang="ru-RU" sz="2000" dirty="0" smtClean="0">
              <a:hlinkClick r:id="rId4"/>
            </a:endParaRPr>
          </a:p>
          <a:p>
            <a:pPr algn="just"/>
            <a:endParaRPr lang="ru-RU" sz="2000" dirty="0" smtClean="0">
              <a:hlinkClick r:id="rId4"/>
            </a:endParaRPr>
          </a:p>
          <a:p>
            <a:pPr algn="just"/>
            <a:endParaRPr lang="ru-RU" sz="2000" dirty="0" smtClean="0">
              <a:hlinkClick r:id="rId4"/>
            </a:endParaRPr>
          </a:p>
          <a:p>
            <a:pPr algn="just"/>
            <a:endParaRPr lang="ru-RU" sz="2000" dirty="0" smtClean="0"/>
          </a:p>
          <a:p>
            <a:pPr algn="just"/>
            <a:endParaRPr lang="ru-RU" sz="2000" dirty="0" smtClean="0"/>
          </a:p>
          <a:p>
            <a:pPr algn="just"/>
            <a:endParaRPr lang="ru-RU" sz="2000" dirty="0" smtClean="0"/>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87154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sp>
        <p:nvSpPr>
          <p:cNvPr id="2" name="TextBox 1"/>
          <p:cNvSpPr txBox="1"/>
          <p:nvPr/>
        </p:nvSpPr>
        <p:spPr>
          <a:xfrm>
            <a:off x="827584" y="476672"/>
            <a:ext cx="7848872" cy="523220"/>
          </a:xfrm>
          <a:prstGeom prst="rect">
            <a:avLst/>
          </a:prstGeom>
          <a:noFill/>
        </p:spPr>
        <p:txBody>
          <a:bodyPr wrap="square" rtlCol="0">
            <a:spAutoFit/>
          </a:bodyPr>
          <a:lstStyle/>
          <a:p>
            <a:r>
              <a:rPr lang="ru-RU" sz="2800" b="1" dirty="0" smtClean="0">
                <a:latin typeface="Times New Roman" panose="02020603050405020304" pitchFamily="18" charset="0"/>
                <a:cs typeface="Times New Roman" panose="02020603050405020304" pitchFamily="18" charset="0"/>
              </a:rPr>
              <a:t>Состав заявки для представления на конкурс</a:t>
            </a:r>
            <a:endParaRPr lang="ru-RU"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27584" y="1124745"/>
            <a:ext cx="7992888" cy="15142607"/>
          </a:xfrm>
          <a:prstGeom prst="rect">
            <a:avLst/>
          </a:prstGeom>
          <a:noFill/>
        </p:spPr>
        <p:txBody>
          <a:bodyPr wrap="square" rtlCol="0">
            <a:spAutoFit/>
          </a:bodyPr>
          <a:lstStyle/>
          <a:p>
            <a:pPr algn="just"/>
            <a:r>
              <a:rPr lang="ru-RU" dirty="0" smtClean="0"/>
              <a:t>3.3. Копии документов, подтверждающих ведение бухгалтерского учета в крестьянском (фермерском) хозяйстве: приказа о приеме на работу бухгалтера, трудовой книжки бухгалтера (копии титульного листа трудовой книжки и страницы с записью о приеме на работу) и трудового договора с бухгалтером или договора на оказание услуг по ведению бухгалтерского учета.</a:t>
            </a:r>
          </a:p>
          <a:p>
            <a:pPr algn="just"/>
            <a:r>
              <a:rPr lang="ru-RU" dirty="0" smtClean="0"/>
              <a:t>3.4. Копии документов, подтверждающих, что крестьянское (фермерское) хозяйство является членом сельскохозяйственного потребительского кооператива, - в случае, если крестьянское (фермерское) хозяйство является членом сельскохозяйственного потребительского кооператива на дату подачи заявки на участие в конкурсе.</a:t>
            </a:r>
          </a:p>
          <a:p>
            <a:pPr algn="just"/>
            <a:r>
              <a:rPr lang="ru-RU" dirty="0" smtClean="0"/>
              <a:t>3.5. Копии заключенных (в том числе предварительных) договоров о реализации сельскохозяйственной продукции - в случае, если крестьянское (фермерское) хозяйство планирует осуществлять поставку производимой семейной животноводческой фермой сельскохозяйственной продукции хозяйствующим субъектам.</a:t>
            </a:r>
          </a:p>
          <a:p>
            <a:pPr algn="just"/>
            <a:r>
              <a:rPr lang="ru-RU" dirty="0" smtClean="0"/>
              <a:t>3.6. Копии технических паспортов на сельскохозяйственную технику (тракторы, комбайны) и грузовые автомобили (при наличии их в собственности ИП - главы крестьянского (фермерского) хозяйства, совместной собственности его членов либо крестьянского (фермерского) хозяйства - юридического лица).</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endParaRPr lang="ru-RU" dirty="0" smtClean="0">
              <a:hlinkClick r:id="rId2"/>
            </a:endParaRPr>
          </a:p>
          <a:p>
            <a:pPr algn="just"/>
            <a:endParaRPr lang="ru-RU" dirty="0" smtClean="0"/>
          </a:p>
          <a:p>
            <a:pPr algn="just"/>
            <a:endParaRPr lang="ru-RU" dirty="0" smtClean="0">
              <a:hlinkClick r:id="rId3"/>
            </a:endParaRPr>
          </a:p>
          <a:p>
            <a:pPr algn="just"/>
            <a:r>
              <a:rPr lang="ru-RU" dirty="0" smtClean="0">
                <a:hlinkClick r:id="rId3"/>
              </a:rPr>
              <a:t>  </a:t>
            </a:r>
            <a:endParaRPr lang="ru-RU" dirty="0" smtClean="0"/>
          </a:p>
          <a:p>
            <a:pPr algn="just"/>
            <a:endParaRPr lang="ru-RU" sz="2000" dirty="0" smtClean="0">
              <a:hlinkClick r:id="rId4"/>
            </a:endParaRPr>
          </a:p>
          <a:p>
            <a:pPr algn="just"/>
            <a:endParaRPr lang="ru-RU" sz="2000" dirty="0" smtClean="0">
              <a:hlinkClick r:id="rId4"/>
            </a:endParaRPr>
          </a:p>
          <a:p>
            <a:pPr algn="just"/>
            <a:endParaRPr lang="ru-RU" sz="2000" dirty="0" smtClean="0">
              <a:hlinkClick r:id="rId4"/>
            </a:endParaRPr>
          </a:p>
          <a:p>
            <a:pPr algn="just"/>
            <a:endParaRPr lang="ru-RU" sz="2000" dirty="0" smtClean="0"/>
          </a:p>
          <a:p>
            <a:pPr algn="just"/>
            <a:endParaRPr lang="ru-RU" sz="2000" dirty="0" smtClean="0"/>
          </a:p>
          <a:p>
            <a:pPr algn="just"/>
            <a:endParaRPr lang="ru-RU" sz="2000" dirty="0" smtClean="0"/>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87154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sp>
        <p:nvSpPr>
          <p:cNvPr id="2" name="TextBox 1"/>
          <p:cNvSpPr txBox="1"/>
          <p:nvPr/>
        </p:nvSpPr>
        <p:spPr>
          <a:xfrm>
            <a:off x="827584" y="476672"/>
            <a:ext cx="7848872" cy="523220"/>
          </a:xfrm>
          <a:prstGeom prst="rect">
            <a:avLst/>
          </a:prstGeom>
          <a:noFill/>
        </p:spPr>
        <p:txBody>
          <a:bodyPr wrap="square" rtlCol="0">
            <a:spAutoFit/>
          </a:bodyPr>
          <a:lstStyle/>
          <a:p>
            <a:r>
              <a:rPr lang="ru-RU" sz="2800" b="1" dirty="0" smtClean="0">
                <a:latin typeface="Times New Roman" panose="02020603050405020304" pitchFamily="18" charset="0"/>
                <a:cs typeface="Times New Roman" panose="02020603050405020304" pitchFamily="18" charset="0"/>
              </a:rPr>
              <a:t>Состав заявки для представления на конкурс</a:t>
            </a:r>
            <a:endParaRPr lang="ru-RU"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27584" y="1268759"/>
            <a:ext cx="7992888" cy="14023579"/>
          </a:xfrm>
          <a:prstGeom prst="rect">
            <a:avLst/>
          </a:prstGeom>
          <a:noFill/>
        </p:spPr>
        <p:txBody>
          <a:bodyPr wrap="square" rtlCol="0">
            <a:spAutoFit/>
          </a:bodyPr>
          <a:lstStyle/>
          <a:p>
            <a:pPr algn="just"/>
            <a:r>
              <a:rPr lang="ru-RU" dirty="0" smtClean="0"/>
              <a:t>3.7. В случае если крестьянское (фермерское) хозяйство планирует приобретение семейных животноводческих ферм и (или) производственных объектов по переработке продукции животноводства (далее - объекты) - копии заключенных договоров купли-продажи (в том числе предварительных), копии документов, удостоверяющих государственную регистрацию права собственности продавца на указанные объекты.</a:t>
            </a:r>
          </a:p>
          <a:p>
            <a:pPr algn="just"/>
            <a:r>
              <a:rPr lang="ru-RU" dirty="0" smtClean="0"/>
              <a:t>3.8. Копии документов, подтверждающих ведение зоотехнического (ветеринарного) обслуживания в крестьянском (фермерском) хозяйстве (при наличии): приказа о приеме на работу зоотехника (ветеринарного врача), титульного листа его трудовой книжки и страницы с записью о приеме на работу и трудового договора, либо договора на оказание услуг по зоотехническому (ветеринарному) обслуживанию, либо документов, подтверждающих наличие оконченного среднего специального или высшего зоотехнического или ветеринарного образования главы крестьянского (фермерского) хозяйства либо одного из его членов.</a:t>
            </a:r>
          </a:p>
          <a:p>
            <a:pPr algn="just"/>
            <a:r>
              <a:rPr lang="ru-RU" dirty="0" smtClean="0"/>
              <a:t> </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endParaRPr lang="ru-RU" dirty="0" smtClean="0">
              <a:hlinkClick r:id="rId2"/>
            </a:endParaRPr>
          </a:p>
          <a:p>
            <a:pPr algn="just"/>
            <a:endParaRPr lang="ru-RU" dirty="0" smtClean="0"/>
          </a:p>
          <a:p>
            <a:pPr algn="just"/>
            <a:endParaRPr lang="ru-RU" dirty="0" smtClean="0">
              <a:hlinkClick r:id="rId3"/>
            </a:endParaRPr>
          </a:p>
          <a:p>
            <a:pPr algn="just"/>
            <a:r>
              <a:rPr lang="ru-RU" dirty="0" smtClean="0">
                <a:hlinkClick r:id="rId3"/>
              </a:rPr>
              <a:t>  </a:t>
            </a:r>
            <a:endParaRPr lang="ru-RU" dirty="0" smtClean="0"/>
          </a:p>
          <a:p>
            <a:pPr algn="just"/>
            <a:endParaRPr lang="ru-RU" sz="2000" dirty="0" smtClean="0">
              <a:hlinkClick r:id="rId4"/>
            </a:endParaRPr>
          </a:p>
          <a:p>
            <a:pPr algn="just"/>
            <a:endParaRPr lang="ru-RU" sz="2000" dirty="0" smtClean="0">
              <a:hlinkClick r:id="rId4"/>
            </a:endParaRPr>
          </a:p>
          <a:p>
            <a:pPr algn="just"/>
            <a:endParaRPr lang="ru-RU" sz="2000" dirty="0" smtClean="0">
              <a:hlinkClick r:id="rId4"/>
            </a:endParaRPr>
          </a:p>
          <a:p>
            <a:pPr algn="just"/>
            <a:endParaRPr lang="ru-RU" sz="2000" dirty="0" smtClean="0"/>
          </a:p>
          <a:p>
            <a:pPr algn="just"/>
            <a:endParaRPr lang="ru-RU" sz="2000" dirty="0" smtClean="0"/>
          </a:p>
          <a:p>
            <a:pPr algn="just"/>
            <a:endParaRPr lang="ru-RU" sz="2000" dirty="0" smtClean="0"/>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87154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sp>
        <p:nvSpPr>
          <p:cNvPr id="2" name="TextBox 1"/>
          <p:cNvSpPr txBox="1"/>
          <p:nvPr/>
        </p:nvSpPr>
        <p:spPr>
          <a:xfrm>
            <a:off x="827584" y="476672"/>
            <a:ext cx="7848872" cy="523220"/>
          </a:xfrm>
          <a:prstGeom prst="rect">
            <a:avLst/>
          </a:prstGeom>
          <a:noFill/>
        </p:spPr>
        <p:txBody>
          <a:bodyPr wrap="square" rtlCol="0">
            <a:spAutoFit/>
          </a:bodyPr>
          <a:lstStyle/>
          <a:p>
            <a:r>
              <a:rPr lang="ru-RU" sz="2800" b="1" dirty="0" smtClean="0">
                <a:latin typeface="Times New Roman" panose="02020603050405020304" pitchFamily="18" charset="0"/>
                <a:cs typeface="Times New Roman" panose="02020603050405020304" pitchFamily="18" charset="0"/>
              </a:rPr>
              <a:t>Состав заявки для представления на конкурс</a:t>
            </a:r>
            <a:endParaRPr lang="ru-RU"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27584" y="1268759"/>
            <a:ext cx="7992888" cy="7940635"/>
          </a:xfrm>
          <a:prstGeom prst="rect">
            <a:avLst/>
          </a:prstGeom>
          <a:noFill/>
        </p:spPr>
        <p:txBody>
          <a:bodyPr wrap="square" rtlCol="0">
            <a:spAutoFit/>
          </a:bodyPr>
          <a:lstStyle/>
          <a:p>
            <a:pPr algn="just"/>
            <a:endParaRPr lang="ru-RU" dirty="0" smtClean="0"/>
          </a:p>
          <a:p>
            <a:pPr algn="just"/>
            <a:r>
              <a:rPr lang="ru-RU" dirty="0" smtClean="0"/>
              <a:t> </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endParaRPr lang="ru-RU" dirty="0" smtClean="0">
              <a:hlinkClick r:id="rId2"/>
            </a:endParaRPr>
          </a:p>
          <a:p>
            <a:pPr algn="just"/>
            <a:endParaRPr lang="ru-RU" dirty="0" smtClean="0"/>
          </a:p>
          <a:p>
            <a:pPr algn="just"/>
            <a:endParaRPr lang="ru-RU" dirty="0" smtClean="0">
              <a:hlinkClick r:id="rId3"/>
            </a:endParaRPr>
          </a:p>
          <a:p>
            <a:pPr algn="just"/>
            <a:r>
              <a:rPr lang="ru-RU" dirty="0" smtClean="0">
                <a:hlinkClick r:id="rId3"/>
              </a:rPr>
              <a:t>  </a:t>
            </a:r>
            <a:endParaRPr lang="ru-RU" dirty="0" smtClean="0"/>
          </a:p>
          <a:p>
            <a:pPr algn="just"/>
            <a:endParaRPr lang="ru-RU" sz="2000" dirty="0" smtClean="0">
              <a:hlinkClick r:id="rId4"/>
            </a:endParaRPr>
          </a:p>
          <a:p>
            <a:pPr algn="just"/>
            <a:endParaRPr lang="ru-RU" sz="2000" dirty="0" smtClean="0">
              <a:hlinkClick r:id="rId4"/>
            </a:endParaRPr>
          </a:p>
          <a:p>
            <a:pPr algn="just"/>
            <a:endParaRPr lang="ru-RU" sz="2000" dirty="0" smtClean="0">
              <a:hlinkClick r:id="rId4"/>
            </a:endParaRPr>
          </a:p>
          <a:p>
            <a:pPr algn="just"/>
            <a:endParaRPr lang="ru-RU" sz="2000" dirty="0" smtClean="0"/>
          </a:p>
          <a:p>
            <a:pPr algn="just"/>
            <a:endParaRPr lang="ru-RU" sz="2000" dirty="0" smtClean="0"/>
          </a:p>
          <a:p>
            <a:pPr algn="just"/>
            <a:endParaRPr lang="ru-RU" sz="2000" dirty="0" smtClean="0"/>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755576" y="1196753"/>
            <a:ext cx="7560840" cy="4801314"/>
          </a:xfrm>
          <a:prstGeom prst="rect">
            <a:avLst/>
          </a:prstGeom>
        </p:spPr>
        <p:txBody>
          <a:bodyPr wrap="square">
            <a:spAutoFit/>
          </a:bodyPr>
          <a:lstStyle/>
          <a:p>
            <a:r>
              <a:rPr lang="ru-RU" dirty="0" smtClean="0"/>
              <a:t> </a:t>
            </a:r>
          </a:p>
          <a:p>
            <a:endParaRPr lang="ru-RU" dirty="0" smtClean="0"/>
          </a:p>
          <a:p>
            <a:pPr algn="just"/>
            <a:r>
              <a:rPr lang="ru-RU" dirty="0" smtClean="0"/>
              <a:t> 3.9. Копии документов, подтверждающих создание условий для уничтожения (обеззараживания) биологических отходов в крестьянском (фермерском) хозяйстве: договора на приобретение и установку трупосжигательной печи, заключения экспертизы промышленной безопасности, внесенного в Единый Реестр Федеральной службы по экологическому, технологическому и атомному надзору, и сертификата (или декларации) соответствия требованиям Технических регламентов Таможенного союза, либо ветеринарно-санитарной карточки на биотермическую яму на территории крестьянского (фермерского) хозяйства, либо договора об утилизации или уничтожении (обеззараживании) биологических отходов с организацией, имеющей соответствующие условия для утилизации или уничтожения (обеззараживания) биологических отходов.</a:t>
            </a:r>
          </a:p>
          <a:p>
            <a:r>
              <a:rPr lang="ru-RU" dirty="0" smtClean="0"/>
              <a:t>3.10.   Опись представленных документов, составленная согласно приложению № 4 , в 2 экземплярах.</a:t>
            </a:r>
          </a:p>
        </p:txBody>
      </p:sp>
    </p:spTree>
    <p:extLst>
      <p:ext uri="{BB962C8B-B14F-4D97-AF65-F5344CB8AC3E}">
        <p14:creationId xmlns="" xmlns:p14="http://schemas.microsoft.com/office/powerpoint/2010/main" val="1487154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sp>
        <p:nvSpPr>
          <p:cNvPr id="2" name="TextBox 1"/>
          <p:cNvSpPr txBox="1"/>
          <p:nvPr/>
        </p:nvSpPr>
        <p:spPr>
          <a:xfrm>
            <a:off x="827584" y="476672"/>
            <a:ext cx="7848872" cy="523220"/>
          </a:xfrm>
          <a:prstGeom prst="rect">
            <a:avLst/>
          </a:prstGeom>
          <a:noFill/>
        </p:spPr>
        <p:txBody>
          <a:bodyPr wrap="square" rtlCol="0">
            <a:spAutoFit/>
          </a:bodyPr>
          <a:lstStyle/>
          <a:p>
            <a:r>
              <a:rPr lang="ru-RU" sz="2800" b="1" dirty="0" smtClean="0">
                <a:latin typeface="Times New Roman" panose="02020603050405020304" pitchFamily="18" charset="0"/>
                <a:cs typeface="Times New Roman" panose="02020603050405020304" pitchFamily="18" charset="0"/>
              </a:rPr>
              <a:t>Состав заявки для представления на конкурс</a:t>
            </a:r>
            <a:endParaRPr lang="ru-RU"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27584" y="980729"/>
            <a:ext cx="7992888" cy="8228666"/>
          </a:xfrm>
          <a:prstGeom prst="rect">
            <a:avLst/>
          </a:prstGeom>
          <a:noFill/>
        </p:spPr>
        <p:txBody>
          <a:bodyPr wrap="square" rtlCol="0">
            <a:spAutoFit/>
          </a:bodyPr>
          <a:lstStyle/>
          <a:p>
            <a:pPr algn="just"/>
            <a:endParaRPr lang="ru-RU" dirty="0" smtClean="0"/>
          </a:p>
          <a:p>
            <a:pPr algn="just"/>
            <a:r>
              <a:rPr lang="ru-RU" dirty="0" smtClean="0"/>
              <a:t> </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endParaRPr lang="ru-RU" dirty="0" smtClean="0">
              <a:hlinkClick r:id="rId2"/>
            </a:endParaRPr>
          </a:p>
          <a:p>
            <a:pPr algn="just"/>
            <a:endParaRPr lang="ru-RU" dirty="0" smtClean="0"/>
          </a:p>
          <a:p>
            <a:pPr algn="just"/>
            <a:endParaRPr lang="ru-RU" dirty="0" smtClean="0">
              <a:hlinkClick r:id="rId3"/>
            </a:endParaRPr>
          </a:p>
          <a:p>
            <a:pPr algn="just"/>
            <a:r>
              <a:rPr lang="ru-RU" dirty="0" smtClean="0">
                <a:hlinkClick r:id="rId3"/>
              </a:rPr>
              <a:t>  </a:t>
            </a:r>
            <a:endParaRPr lang="ru-RU" dirty="0" smtClean="0"/>
          </a:p>
          <a:p>
            <a:pPr algn="just"/>
            <a:endParaRPr lang="ru-RU" sz="2000" dirty="0" smtClean="0">
              <a:hlinkClick r:id="rId4"/>
            </a:endParaRPr>
          </a:p>
          <a:p>
            <a:pPr algn="just"/>
            <a:endParaRPr lang="ru-RU" sz="2000" dirty="0" smtClean="0">
              <a:hlinkClick r:id="rId4"/>
            </a:endParaRPr>
          </a:p>
          <a:p>
            <a:pPr algn="just"/>
            <a:endParaRPr lang="ru-RU" sz="2000" dirty="0" smtClean="0">
              <a:hlinkClick r:id="rId4"/>
            </a:endParaRPr>
          </a:p>
          <a:p>
            <a:pPr algn="just"/>
            <a:endParaRPr lang="ru-RU" sz="2000" dirty="0" smtClean="0"/>
          </a:p>
          <a:p>
            <a:pPr algn="just"/>
            <a:endParaRPr lang="ru-RU" sz="2000" dirty="0" smtClean="0"/>
          </a:p>
          <a:p>
            <a:pPr algn="just"/>
            <a:endParaRPr lang="ru-RU" sz="2000" dirty="0" smtClean="0"/>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755576" y="1052736"/>
            <a:ext cx="7560840" cy="7663636"/>
          </a:xfrm>
          <a:prstGeom prst="rect">
            <a:avLst/>
          </a:prstGeom>
        </p:spPr>
        <p:txBody>
          <a:bodyPr wrap="square">
            <a:spAutoFit/>
          </a:bodyPr>
          <a:lstStyle/>
          <a:p>
            <a:r>
              <a:rPr lang="ru-RU" dirty="0" smtClean="0"/>
              <a:t> </a:t>
            </a:r>
          </a:p>
          <a:p>
            <a:pPr algn="just"/>
            <a:r>
              <a:rPr lang="ru-RU" sz="2400" b="1" dirty="0" smtClean="0">
                <a:solidFill>
                  <a:srgbClr val="7030A0"/>
                </a:solidFill>
              </a:rPr>
              <a:t>4. Любые документы, которые, по мнению заявителя, могут повлиять на решение конкурсной комиссии и которые он вправе представить дополнительно до окончания срока приема заявок, в том числе:</a:t>
            </a:r>
          </a:p>
          <a:p>
            <a:pPr algn="just"/>
            <a:r>
              <a:rPr lang="ru-RU" dirty="0" smtClean="0"/>
              <a:t> 4.1. Копии документов, удостоверяющих государственную регистрацию права на объекты недвижимости, находящиеся на территории Кировской области, кроме указанных в  пункте 3.2.  собственности ИП- главы крестьянского (фермерского) хозяйства  или общей собственности  его членов либо в собственности  крестьянского (фермерского) хозяйства-  юридического лица </a:t>
            </a:r>
          </a:p>
          <a:p>
            <a:pPr algn="just"/>
            <a:r>
              <a:rPr lang="ru-RU" dirty="0" smtClean="0"/>
              <a:t>4.2. Фотографии производственных помещений (в том числе незавершенное строительство), сельскохозяйственных животных и техники, принадлежащих крестьянскому (фермерскому) хозяйству.</a:t>
            </a:r>
          </a:p>
          <a:p>
            <a:pPr algn="just"/>
            <a:r>
              <a:rPr lang="ru-RU" dirty="0" smtClean="0"/>
              <a:t>4.1.5.3. Иные документы.</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p:txBody>
      </p:sp>
    </p:spTree>
    <p:extLst>
      <p:ext uri="{BB962C8B-B14F-4D97-AF65-F5344CB8AC3E}">
        <p14:creationId xmlns="" xmlns:p14="http://schemas.microsoft.com/office/powerpoint/2010/main" val="1487154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000">
            <a:alpha val="66000"/>
          </a:srgbClr>
        </a:solidFill>
        <a:effectLst/>
      </p:bgPr>
    </p:bg>
    <p:spTree>
      <p:nvGrpSpPr>
        <p:cNvPr id="1" name=""/>
        <p:cNvGrpSpPr/>
        <p:nvPr/>
      </p:nvGrpSpPr>
      <p:grpSpPr>
        <a:xfrm>
          <a:off x="0" y="0"/>
          <a:ext cx="0" cy="0"/>
          <a:chOff x="0" y="0"/>
          <a:chExt cx="0" cy="0"/>
        </a:xfrm>
      </p:grpSpPr>
      <p:sp>
        <p:nvSpPr>
          <p:cNvPr id="2" name="TextBox 1"/>
          <p:cNvSpPr txBox="1"/>
          <p:nvPr/>
        </p:nvSpPr>
        <p:spPr>
          <a:xfrm>
            <a:off x="899592" y="404664"/>
            <a:ext cx="7200800" cy="1077218"/>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         Порядок представления заявки на конкурс</a:t>
            </a:r>
            <a:endParaRPr lang="ru-RU"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043608" y="1497906"/>
            <a:ext cx="7704856" cy="4524315"/>
          </a:xfrm>
          <a:prstGeom prst="rect">
            <a:avLst/>
          </a:prstGeom>
          <a:noFill/>
        </p:spPr>
        <p:txBody>
          <a:bodyPr wrap="square" rtlCol="0">
            <a:spAutoFit/>
          </a:bodyPr>
          <a:lstStyle/>
          <a:p>
            <a:pPr algn="just"/>
            <a:r>
              <a:rPr lang="ru-RU" dirty="0" smtClean="0"/>
              <a:t>               </a:t>
            </a:r>
            <a:r>
              <a:rPr lang="ru-RU" dirty="0" smtClean="0">
                <a:cs typeface="Times New Roman" panose="02020603050405020304" pitchFamily="18" charset="0"/>
              </a:rPr>
              <a:t>Не позднее десяти </a:t>
            </a:r>
            <a:r>
              <a:rPr lang="ru-RU" dirty="0">
                <a:cs typeface="Times New Roman" panose="02020603050405020304" pitchFamily="18" charset="0"/>
              </a:rPr>
              <a:t>календарных дней со дня начала приема </a:t>
            </a:r>
            <a:r>
              <a:rPr lang="ru-RU" dirty="0" smtClean="0">
                <a:cs typeface="Times New Roman" panose="02020603050405020304" pitchFamily="18" charset="0"/>
              </a:rPr>
              <a:t>заявок  заявитель (глава К(Ф)Х) лично</a:t>
            </a:r>
            <a:r>
              <a:rPr lang="ru-RU" dirty="0">
                <a:cs typeface="Times New Roman" panose="02020603050405020304" pitchFamily="18" charset="0"/>
              </a:rPr>
              <a:t>, через </a:t>
            </a:r>
            <a:r>
              <a:rPr lang="ru-RU" dirty="0" smtClean="0">
                <a:cs typeface="Times New Roman" panose="02020603050405020304" pitchFamily="18" charset="0"/>
              </a:rPr>
              <a:t>представителя (форма доверенности простая, письменная) </a:t>
            </a:r>
            <a:r>
              <a:rPr lang="ru-RU" dirty="0">
                <a:cs typeface="Times New Roman" panose="02020603050405020304" pitchFamily="18" charset="0"/>
              </a:rPr>
              <a:t>либо посредством почтовой </a:t>
            </a:r>
            <a:r>
              <a:rPr lang="ru-RU" dirty="0" smtClean="0">
                <a:cs typeface="Times New Roman" panose="02020603050405020304" pitchFamily="18" charset="0"/>
              </a:rPr>
              <a:t>связи (с описью вложения) </a:t>
            </a:r>
            <a:r>
              <a:rPr lang="ru-RU" dirty="0">
                <a:cs typeface="Times New Roman" panose="02020603050405020304" pitchFamily="18" charset="0"/>
              </a:rPr>
              <a:t>представляет в министерство заявку на участие в </a:t>
            </a:r>
            <a:r>
              <a:rPr lang="ru-RU" dirty="0" smtClean="0">
                <a:cs typeface="Times New Roman" panose="02020603050405020304" pitchFamily="18" charset="0"/>
              </a:rPr>
              <a:t>конкурсе. </a:t>
            </a:r>
          </a:p>
          <a:p>
            <a:pPr algn="just"/>
            <a:endParaRPr lang="ru-RU" dirty="0">
              <a:cs typeface="Times New Roman" panose="02020603050405020304" pitchFamily="18" charset="0"/>
            </a:endParaRPr>
          </a:p>
          <a:p>
            <a:pPr algn="just"/>
            <a:r>
              <a:rPr lang="ru-RU" dirty="0" smtClean="0">
                <a:cs typeface="Times New Roman" panose="02020603050405020304" pitchFamily="18" charset="0"/>
              </a:rPr>
              <a:t>              Документы, входящие в состав заявки, заверяются главой К(Ф)Х, кроме случаев, указывающих на ту организацию, которая должна заверить копии, нумеруются (сквозная нумерация) и прошиваются.</a:t>
            </a:r>
          </a:p>
          <a:p>
            <a:pPr algn="just"/>
            <a:endParaRPr lang="ru-RU" dirty="0">
              <a:cs typeface="Times New Roman" panose="02020603050405020304" pitchFamily="18" charset="0"/>
            </a:endParaRPr>
          </a:p>
          <a:p>
            <a:pPr algn="just"/>
            <a:r>
              <a:rPr lang="ru-RU" dirty="0" smtClean="0">
                <a:cs typeface="Times New Roman" panose="02020603050405020304" pitchFamily="18" charset="0"/>
              </a:rPr>
              <a:t>             Бизнес-план, входящий в состав заявки, утверждается главой К(Ф)Х и прошивается в левом верхнем углу, а затем вкладывается в заявку и прошивается со всеми документами посередине с левой стороны. </a:t>
            </a:r>
          </a:p>
          <a:p>
            <a:pPr algn="just"/>
            <a:endParaRPr lang="ru-RU" dirty="0">
              <a:cs typeface="Times New Roman" panose="02020603050405020304" pitchFamily="18" charset="0"/>
            </a:endParaRPr>
          </a:p>
          <a:p>
            <a:pPr algn="ctr"/>
            <a:r>
              <a:rPr lang="ru-RU" b="1" dirty="0" smtClean="0">
                <a:cs typeface="Times New Roman" panose="02020603050405020304" pitchFamily="18" charset="0"/>
              </a:rPr>
              <a:t>Документы представляются в министерство по описи, второй экземпляр, с отметкой о получении (проставляется дата и подпись должностного лица, принявшего документы), возвращается заявителю. </a:t>
            </a:r>
            <a:endParaRPr lang="ru-RU" b="1" dirty="0">
              <a:cs typeface="Times New Roman" panose="02020603050405020304" pitchFamily="18" charset="0"/>
            </a:endParaRPr>
          </a:p>
        </p:txBody>
      </p:sp>
      <p:pic>
        <p:nvPicPr>
          <p:cNvPr id="4" name="Рисунок 3"/>
          <p:cNvPicPr>
            <a:picLocks noChangeAspect="1"/>
          </p:cNvPicPr>
          <p:nvPr/>
        </p:nvPicPr>
        <p:blipFill>
          <a:blip r:embed="rId2" cstate="print"/>
          <a:stretch>
            <a:fillRect/>
          </a:stretch>
        </p:blipFill>
        <p:spPr>
          <a:xfrm>
            <a:off x="111821" y="50398"/>
            <a:ext cx="1863573" cy="1447508"/>
          </a:xfrm>
          <a:prstGeom prst="rect">
            <a:avLst/>
          </a:prstGeom>
        </p:spPr>
      </p:pic>
    </p:spTree>
    <p:extLst>
      <p:ext uri="{BB962C8B-B14F-4D97-AF65-F5344CB8AC3E}">
        <p14:creationId xmlns="" xmlns:p14="http://schemas.microsoft.com/office/powerpoint/2010/main" val="2038872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000">
            <a:alpha val="62000"/>
          </a:srgbClr>
        </a:solidFill>
        <a:effectLst/>
      </p:bgPr>
    </p:bg>
    <p:spTree>
      <p:nvGrpSpPr>
        <p:cNvPr id="1" name=""/>
        <p:cNvGrpSpPr/>
        <p:nvPr/>
      </p:nvGrpSpPr>
      <p:grpSpPr>
        <a:xfrm>
          <a:off x="0" y="0"/>
          <a:ext cx="0" cy="0"/>
          <a:chOff x="0" y="0"/>
          <a:chExt cx="0" cy="0"/>
        </a:xfrm>
      </p:grpSpPr>
      <p:sp>
        <p:nvSpPr>
          <p:cNvPr id="2" name="TextBox 1"/>
          <p:cNvSpPr txBox="1"/>
          <p:nvPr/>
        </p:nvSpPr>
        <p:spPr>
          <a:xfrm>
            <a:off x="1043608" y="281946"/>
            <a:ext cx="7056784" cy="954107"/>
          </a:xfrm>
          <a:prstGeom prst="rect">
            <a:avLst/>
          </a:prstGeom>
          <a:noFill/>
        </p:spPr>
        <p:txBody>
          <a:bodyPr wrap="square" rtlCol="0">
            <a:spAutoFit/>
          </a:bodyPr>
          <a:lstStyle/>
          <a:p>
            <a:pPr algn="ctr"/>
            <a:r>
              <a:rPr lang="ru-RU" sz="2800" b="1" dirty="0" smtClean="0">
                <a:solidFill>
                  <a:srgbClr val="00B050"/>
                </a:solidFill>
              </a:rPr>
              <a:t>Порядок заверения копий документов в составе заявки на участие в конкурсе </a:t>
            </a:r>
            <a:endParaRPr lang="ru-RU" sz="2800" b="1" dirty="0">
              <a:solidFill>
                <a:srgbClr val="00B050"/>
              </a:solidFill>
            </a:endParaRPr>
          </a:p>
        </p:txBody>
      </p:sp>
      <p:sp>
        <p:nvSpPr>
          <p:cNvPr id="3" name="TextBox 2"/>
          <p:cNvSpPr txBox="1"/>
          <p:nvPr/>
        </p:nvSpPr>
        <p:spPr>
          <a:xfrm>
            <a:off x="539552" y="1236053"/>
            <a:ext cx="7920880" cy="3785652"/>
          </a:xfrm>
          <a:prstGeom prst="rect">
            <a:avLst/>
          </a:prstGeom>
          <a:noFill/>
        </p:spPr>
        <p:txBody>
          <a:bodyPr wrap="square" rtlCol="0">
            <a:spAutoFit/>
          </a:bodyPr>
          <a:lstStyle/>
          <a:p>
            <a:pPr algn="just"/>
            <a:r>
              <a:rPr lang="ru-RU" sz="2000" dirty="0" smtClean="0">
                <a:latin typeface="Times New Roman" panose="02020603050405020304" pitchFamily="18" charset="0"/>
                <a:cs typeface="Times New Roman" panose="02020603050405020304" pitchFamily="18" charset="0"/>
              </a:rPr>
              <a:t>         </a:t>
            </a:r>
            <a:r>
              <a:rPr lang="ru-RU" sz="2000" dirty="0" smtClean="0">
                <a:cs typeface="Times New Roman" panose="02020603050405020304" pitchFamily="18" charset="0"/>
              </a:rPr>
              <a:t>Если документ состоит из двух листов и более, то его можно прошить и заверить один раз в конце документа, также можно заверять каждый лист в составе такого документа, если он не прошит.</a:t>
            </a:r>
          </a:p>
          <a:p>
            <a:pPr algn="just"/>
            <a:endParaRPr lang="ru-RU" sz="2000" dirty="0">
              <a:cs typeface="Times New Roman" panose="02020603050405020304" pitchFamily="18" charset="0"/>
            </a:endParaRPr>
          </a:p>
          <a:p>
            <a:pPr algn="just"/>
            <a:r>
              <a:rPr lang="ru-RU" sz="2000" dirty="0" smtClean="0">
                <a:cs typeface="Times New Roman" panose="02020603050405020304" pitchFamily="18" charset="0"/>
              </a:rPr>
              <a:t>          В конце листа документа ставится штамп «Копия верна», проставляется подпись главы К(Ф)Х, или его представителя (данное полномочие должно быть указано в доверенности) и печать (при наличии). </a:t>
            </a:r>
          </a:p>
          <a:p>
            <a:pPr algn="just"/>
            <a:r>
              <a:rPr lang="ru-RU" sz="2000" dirty="0" smtClean="0">
                <a:cs typeface="Times New Roman" panose="02020603050405020304" pitchFamily="18" charset="0"/>
              </a:rPr>
              <a:t>           В случае если К(Ф)Х работает без печати, то ставится соответствующая отметка «Работаю без печати» и подпись главы К(Ф)Х с расшифровкой. </a:t>
            </a:r>
          </a:p>
          <a:p>
            <a:pPr algn="just"/>
            <a:r>
              <a:rPr lang="ru-RU" sz="2000" dirty="0" smtClean="0">
                <a:cs typeface="Times New Roman" panose="02020603050405020304" pitchFamily="18" charset="0"/>
              </a:rPr>
              <a:t>           Заверяется каждый лист документа, в том числе и на обороте. </a:t>
            </a:r>
            <a:endParaRPr lang="ru-RU" sz="2000" dirty="0">
              <a:cs typeface="Times New Roman" panose="02020603050405020304" pitchFamily="18" charset="0"/>
            </a:endParaRPr>
          </a:p>
        </p:txBody>
      </p:sp>
      <p:pic>
        <p:nvPicPr>
          <p:cNvPr id="5" name="Рисунок 4"/>
          <p:cNvPicPr>
            <a:picLocks noChangeAspect="1"/>
          </p:cNvPicPr>
          <p:nvPr/>
        </p:nvPicPr>
        <p:blipFill>
          <a:blip r:embed="rId2" cstate="print"/>
          <a:stretch>
            <a:fillRect/>
          </a:stretch>
        </p:blipFill>
        <p:spPr>
          <a:xfrm>
            <a:off x="3707904" y="4983975"/>
            <a:ext cx="2376264" cy="1783312"/>
          </a:xfrm>
          <a:prstGeom prst="rect">
            <a:avLst/>
          </a:prstGeom>
        </p:spPr>
      </p:pic>
    </p:spTree>
    <p:extLst>
      <p:ext uri="{BB962C8B-B14F-4D97-AF65-F5344CB8AC3E}">
        <p14:creationId xmlns="" xmlns:p14="http://schemas.microsoft.com/office/powerpoint/2010/main" val="762364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alpha val="61000"/>
          </a:srgbClr>
        </a:solidFill>
        <a:effectLst/>
      </p:bgPr>
    </p:bg>
    <p:spTree>
      <p:nvGrpSpPr>
        <p:cNvPr id="1" name=""/>
        <p:cNvGrpSpPr/>
        <p:nvPr/>
      </p:nvGrpSpPr>
      <p:grpSpPr>
        <a:xfrm>
          <a:off x="0" y="0"/>
          <a:ext cx="0" cy="0"/>
          <a:chOff x="0" y="0"/>
          <a:chExt cx="0" cy="0"/>
        </a:xfrm>
      </p:grpSpPr>
      <p:sp>
        <p:nvSpPr>
          <p:cNvPr id="2" name="TextBox 1"/>
          <p:cNvSpPr txBox="1"/>
          <p:nvPr/>
        </p:nvSpPr>
        <p:spPr>
          <a:xfrm>
            <a:off x="530491" y="354360"/>
            <a:ext cx="7992888" cy="584775"/>
          </a:xfrm>
          <a:prstGeom prst="rect">
            <a:avLst/>
          </a:prstGeom>
          <a:noFill/>
        </p:spPr>
        <p:txBody>
          <a:bodyPr wrap="square" rtlCol="0">
            <a:spAutoFit/>
          </a:bodyPr>
          <a:lstStyle/>
          <a:p>
            <a:pPr algn="ctr"/>
            <a:r>
              <a:rPr lang="ru-RU" sz="3200" dirty="0" smtClean="0">
                <a:solidFill>
                  <a:srgbClr val="FF0000"/>
                </a:solidFill>
                <a:latin typeface="Arial Black" panose="020B0A04020102020204" pitchFamily="34" charset="0"/>
              </a:rPr>
              <a:t>Н о в ы е   о п р е д е л е н и я </a:t>
            </a:r>
            <a:endParaRPr lang="ru-RU" sz="3200" dirty="0">
              <a:solidFill>
                <a:srgbClr val="FF0000"/>
              </a:solidFill>
              <a:latin typeface="Arial Black" panose="020B0A04020102020204" pitchFamily="34" charset="0"/>
            </a:endParaRPr>
          </a:p>
        </p:txBody>
      </p:sp>
      <p:sp>
        <p:nvSpPr>
          <p:cNvPr id="3" name="TextBox 2"/>
          <p:cNvSpPr txBox="1"/>
          <p:nvPr/>
        </p:nvSpPr>
        <p:spPr>
          <a:xfrm>
            <a:off x="683568" y="1628800"/>
            <a:ext cx="7992888" cy="1754326"/>
          </a:xfrm>
          <a:prstGeom prst="rect">
            <a:avLst/>
          </a:prstGeom>
          <a:noFill/>
        </p:spPr>
        <p:txBody>
          <a:bodyPr wrap="square" rtlCol="0">
            <a:spAutoFit/>
          </a:bodyPr>
          <a:lstStyle/>
          <a:p>
            <a:pPr algn="just"/>
            <a:r>
              <a:rPr lang="ru-RU" b="1" dirty="0" smtClean="0"/>
              <a:t>Заявитель</a:t>
            </a:r>
            <a:r>
              <a:rPr lang="ru-RU" dirty="0" smtClean="0"/>
              <a:t> – глава К(Ф)Х, подавший заявку в конкурсную комиссию по проведению конкурса по отбору К(Ф)Х для предоставления грантов из областного бюджета на развитие семейных животноводческих ферм, а также грантов на поддержку начинающих фермеров, желающий реализовать свой проект в рамках государственной программы Кировской области «Развитие агропромышленного комплекса» на 2013 – 2025  годы. </a:t>
            </a:r>
            <a:endParaRPr lang="ru-RU" dirty="0"/>
          </a:p>
        </p:txBody>
      </p:sp>
      <p:pic>
        <p:nvPicPr>
          <p:cNvPr id="3074" name="Picture 2" descr="http://thumb101.shutterstock.com/display_pic_with_logo/461077/461077,1292705731,37/stock-photo-three-dimensional-man-in-a-tie-with-outstretched-hand-stop-sign-series-d-man-674805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5988" y="5000211"/>
            <a:ext cx="1423318" cy="1486577"/>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http://www.beladm.ru/media/publication_backbone_media/2016/7/18/komissiy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71995" y="4814775"/>
            <a:ext cx="1672013" cy="167201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Стрелка вправо 3"/>
          <p:cNvSpPr/>
          <p:nvPr/>
        </p:nvSpPr>
        <p:spPr>
          <a:xfrm>
            <a:off x="1655676" y="4992993"/>
            <a:ext cx="1296144" cy="1093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1679306" y="5354762"/>
            <a:ext cx="1080120" cy="461665"/>
          </a:xfrm>
          <a:prstGeom prst="rect">
            <a:avLst/>
          </a:prstGeom>
          <a:noFill/>
        </p:spPr>
        <p:txBody>
          <a:bodyPr wrap="square" rtlCol="0">
            <a:spAutoFit/>
          </a:bodyPr>
          <a:lstStyle/>
          <a:p>
            <a:r>
              <a:rPr lang="ru-RU" sz="2400" b="1" dirty="0" smtClean="0">
                <a:cs typeface="Mongolian Baiti" panose="03000500000000000000" pitchFamily="66" charset="0"/>
              </a:rPr>
              <a:t>заявка</a:t>
            </a:r>
            <a:endParaRPr lang="ru-RU" sz="2400" b="1" dirty="0">
              <a:cs typeface="Mongolian Baiti" panose="03000500000000000000" pitchFamily="66" charset="0"/>
            </a:endParaRPr>
          </a:p>
        </p:txBody>
      </p:sp>
      <p:pic>
        <p:nvPicPr>
          <p:cNvPr id="3078" name="Picture 6" descr="http://www.rabochy-put.ru/upload/iblock/2c2/subsidii_gub.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54230" y="4906734"/>
            <a:ext cx="1941253" cy="1455940"/>
          </a:xfrm>
          <a:prstGeom prst="rect">
            <a:avLst/>
          </a:prstGeom>
          <a:noFill/>
          <a:extLst>
            <a:ext uri="{909E8E84-426E-40DD-AFC4-6F175D3DCCD1}">
              <a14:hiddenFill xmlns="" xmlns:a14="http://schemas.microsoft.com/office/drawing/2010/main">
                <a:solidFill>
                  <a:srgbClr val="FFFFFF"/>
                </a:solidFill>
              </a14:hiddenFill>
            </a:ext>
          </a:extLst>
        </p:spPr>
      </p:pic>
      <p:pic>
        <p:nvPicPr>
          <p:cNvPr id="3082" name="Picture 10" descr="https://im1-tub-ru.yandex.net/i?id=9cc84934cbfcf6e37e5c0c591c60cb93&amp;n=33&amp;h=215&amp;w=21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08304" y="4833687"/>
            <a:ext cx="1427807" cy="142780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Стрелка влево 7"/>
          <p:cNvSpPr/>
          <p:nvPr/>
        </p:nvSpPr>
        <p:spPr>
          <a:xfrm>
            <a:off x="6795483" y="5157192"/>
            <a:ext cx="512821" cy="6592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1898608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2288788"/>
            <a:ext cx="6264696" cy="1723549"/>
          </a:xfrm>
          <a:prstGeom prst="rect">
            <a:avLst/>
          </a:prstGeom>
          <a:solidFill>
            <a:srgbClr val="FFC000">
              <a:alpha val="69000"/>
            </a:srgbClr>
          </a:solidFill>
        </p:spPr>
        <p:txBody>
          <a:bodyPr wrap="square" rtlCol="0">
            <a:spAutoFit/>
          </a:bodyPr>
          <a:lstStyle/>
          <a:p>
            <a:pPr algn="ctr"/>
            <a:r>
              <a:rPr lang="ru-RU" sz="1600" b="1" dirty="0" smtClean="0">
                <a:solidFill>
                  <a:srgbClr val="FF0000"/>
                </a:solidFill>
              </a:rPr>
              <a:t>Министерство сельского хозяйства </a:t>
            </a:r>
          </a:p>
          <a:p>
            <a:pPr algn="ctr"/>
            <a:r>
              <a:rPr lang="ru-RU" sz="1600" b="1" dirty="0" smtClean="0">
                <a:solidFill>
                  <a:srgbClr val="FF0000"/>
                </a:solidFill>
              </a:rPr>
              <a:t>и продовольствия Кировской области </a:t>
            </a:r>
          </a:p>
          <a:p>
            <a:pPr algn="ctr"/>
            <a:r>
              <a:rPr lang="ru-RU" sz="1600" b="1" dirty="0" smtClean="0"/>
              <a:t>отдел реализации развития сельских территорий </a:t>
            </a:r>
          </a:p>
          <a:p>
            <a:pPr algn="ctr"/>
            <a:r>
              <a:rPr lang="ru-RU" sz="1600" b="1" dirty="0" smtClean="0"/>
              <a:t>и малых </a:t>
            </a:r>
            <a:r>
              <a:rPr lang="ru-RU" sz="1600" b="1" smtClean="0"/>
              <a:t>форм хозяйствования</a:t>
            </a:r>
          </a:p>
          <a:p>
            <a:pPr algn="ctr"/>
            <a:endParaRPr lang="ru-RU" sz="1400" b="1" dirty="0" smtClean="0"/>
          </a:p>
          <a:p>
            <a:pPr algn="ctr"/>
            <a:r>
              <a:rPr lang="ru-RU" sz="1400" b="1" dirty="0" smtClean="0">
                <a:solidFill>
                  <a:srgbClr val="7030A0"/>
                </a:solidFill>
              </a:rPr>
              <a:t>Ковалева Антонина Николаевна</a:t>
            </a:r>
          </a:p>
          <a:p>
            <a:pPr algn="ctr"/>
            <a:r>
              <a:rPr lang="ru-RU" sz="1400" b="1" dirty="0" smtClean="0">
                <a:solidFill>
                  <a:srgbClr val="FF0000"/>
                </a:solidFill>
              </a:rPr>
              <a:t>Контакты: тел. 8(8332) 32-10-82</a:t>
            </a:r>
          </a:p>
        </p:txBody>
      </p:sp>
      <p:pic>
        <p:nvPicPr>
          <p:cNvPr id="3" name="Рисунок 2"/>
          <p:cNvPicPr>
            <a:picLocks noChangeAspect="1"/>
          </p:cNvPicPr>
          <p:nvPr/>
        </p:nvPicPr>
        <p:blipFill>
          <a:blip r:embed="rId2" cstate="print"/>
          <a:stretch>
            <a:fillRect/>
          </a:stretch>
        </p:blipFill>
        <p:spPr>
          <a:xfrm>
            <a:off x="0" y="-35227"/>
            <a:ext cx="3115938" cy="2324015"/>
          </a:xfrm>
          <a:prstGeom prst="rect">
            <a:avLst/>
          </a:prstGeom>
        </p:spPr>
      </p:pic>
      <p:pic>
        <p:nvPicPr>
          <p:cNvPr id="5" name="Рисунок 4"/>
          <p:cNvPicPr>
            <a:picLocks noChangeAspect="1"/>
          </p:cNvPicPr>
          <p:nvPr/>
        </p:nvPicPr>
        <p:blipFill>
          <a:blip r:embed="rId3" cstate="print"/>
          <a:stretch>
            <a:fillRect/>
          </a:stretch>
        </p:blipFill>
        <p:spPr>
          <a:xfrm>
            <a:off x="2794140" y="-35226"/>
            <a:ext cx="3280963" cy="2324015"/>
          </a:xfrm>
          <a:prstGeom prst="rect">
            <a:avLst/>
          </a:prstGeom>
        </p:spPr>
      </p:pic>
      <p:pic>
        <p:nvPicPr>
          <p:cNvPr id="7" name="Рисунок 6"/>
          <p:cNvPicPr>
            <a:picLocks noChangeAspect="1"/>
          </p:cNvPicPr>
          <p:nvPr/>
        </p:nvPicPr>
        <p:blipFill>
          <a:blip r:embed="rId4" cstate="print"/>
          <a:stretch>
            <a:fillRect/>
          </a:stretch>
        </p:blipFill>
        <p:spPr>
          <a:xfrm>
            <a:off x="6047656" y="-33469"/>
            <a:ext cx="3096344" cy="2322258"/>
          </a:xfrm>
          <a:prstGeom prst="rect">
            <a:avLst/>
          </a:prstGeom>
        </p:spPr>
      </p:pic>
      <p:pic>
        <p:nvPicPr>
          <p:cNvPr id="8" name="Рисунок 7"/>
          <p:cNvPicPr>
            <a:picLocks noChangeAspect="1"/>
          </p:cNvPicPr>
          <p:nvPr/>
        </p:nvPicPr>
        <p:blipFill>
          <a:blip r:embed="rId5" cstate="print"/>
          <a:stretch>
            <a:fillRect/>
          </a:stretch>
        </p:blipFill>
        <p:spPr>
          <a:xfrm>
            <a:off x="0" y="4043113"/>
            <a:ext cx="4274165" cy="2768503"/>
          </a:xfrm>
          <a:prstGeom prst="rect">
            <a:avLst/>
          </a:prstGeom>
        </p:spPr>
      </p:pic>
      <p:pic>
        <p:nvPicPr>
          <p:cNvPr id="9" name="Рисунок 8"/>
          <p:cNvPicPr>
            <a:picLocks noChangeAspect="1"/>
          </p:cNvPicPr>
          <p:nvPr/>
        </p:nvPicPr>
        <p:blipFill>
          <a:blip r:embed="rId6" cstate="print"/>
          <a:stretch>
            <a:fillRect/>
          </a:stretch>
        </p:blipFill>
        <p:spPr>
          <a:xfrm>
            <a:off x="4274165" y="4043113"/>
            <a:ext cx="4895528" cy="2786963"/>
          </a:xfrm>
          <a:prstGeom prst="rect">
            <a:avLst/>
          </a:prstGeom>
        </p:spPr>
      </p:pic>
      <p:pic>
        <p:nvPicPr>
          <p:cNvPr id="10" name="Рисунок 9"/>
          <p:cNvPicPr>
            <a:picLocks noChangeAspect="1"/>
          </p:cNvPicPr>
          <p:nvPr/>
        </p:nvPicPr>
        <p:blipFill>
          <a:blip r:embed="rId7" cstate="print"/>
          <a:stretch>
            <a:fillRect/>
          </a:stretch>
        </p:blipFill>
        <p:spPr>
          <a:xfrm>
            <a:off x="6876256" y="2288786"/>
            <a:ext cx="2267744" cy="1754325"/>
          </a:xfrm>
          <a:prstGeom prst="rect">
            <a:avLst/>
          </a:prstGeom>
        </p:spPr>
      </p:pic>
      <p:pic>
        <p:nvPicPr>
          <p:cNvPr id="11" name="Рисунок 10"/>
          <p:cNvPicPr>
            <a:picLocks noChangeAspect="1"/>
          </p:cNvPicPr>
          <p:nvPr/>
        </p:nvPicPr>
        <p:blipFill>
          <a:blip r:embed="rId8" cstate="print"/>
          <a:stretch>
            <a:fillRect/>
          </a:stretch>
        </p:blipFill>
        <p:spPr>
          <a:xfrm>
            <a:off x="13425" y="2288785"/>
            <a:ext cx="2326327" cy="1754325"/>
          </a:xfrm>
          <a:prstGeom prst="rect">
            <a:avLst/>
          </a:prstGeom>
        </p:spPr>
      </p:pic>
    </p:spTree>
    <p:extLst>
      <p:ext uri="{BB962C8B-B14F-4D97-AF65-F5344CB8AC3E}">
        <p14:creationId xmlns="" xmlns:p14="http://schemas.microsoft.com/office/powerpoint/2010/main" val="334257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alpha val="61000"/>
          </a:srgbClr>
        </a:solidFill>
        <a:effectLst/>
      </p:bgPr>
    </p:bg>
    <p:spTree>
      <p:nvGrpSpPr>
        <p:cNvPr id="1" name=""/>
        <p:cNvGrpSpPr/>
        <p:nvPr/>
      </p:nvGrpSpPr>
      <p:grpSpPr>
        <a:xfrm>
          <a:off x="0" y="0"/>
          <a:ext cx="0" cy="0"/>
          <a:chOff x="0" y="0"/>
          <a:chExt cx="0" cy="0"/>
        </a:xfrm>
      </p:grpSpPr>
      <p:sp>
        <p:nvSpPr>
          <p:cNvPr id="2" name="TextBox 1"/>
          <p:cNvSpPr txBox="1"/>
          <p:nvPr/>
        </p:nvSpPr>
        <p:spPr>
          <a:xfrm>
            <a:off x="530491" y="354360"/>
            <a:ext cx="7992888" cy="584775"/>
          </a:xfrm>
          <a:prstGeom prst="rect">
            <a:avLst/>
          </a:prstGeom>
          <a:noFill/>
        </p:spPr>
        <p:txBody>
          <a:bodyPr wrap="square" rtlCol="0">
            <a:spAutoFit/>
          </a:bodyPr>
          <a:lstStyle/>
          <a:p>
            <a:pPr algn="ctr"/>
            <a:r>
              <a:rPr lang="ru-RU" sz="3200" dirty="0" smtClean="0">
                <a:solidFill>
                  <a:srgbClr val="FF0000"/>
                </a:solidFill>
                <a:latin typeface="Arial Black" panose="020B0A04020102020204" pitchFamily="34" charset="0"/>
              </a:rPr>
              <a:t>Н о в ы е   о п р е д е л е н и я </a:t>
            </a:r>
            <a:endParaRPr lang="ru-RU" sz="3200" dirty="0">
              <a:solidFill>
                <a:srgbClr val="FF0000"/>
              </a:solidFill>
              <a:latin typeface="Arial Black" panose="020B0A04020102020204" pitchFamily="34" charset="0"/>
            </a:endParaRPr>
          </a:p>
        </p:txBody>
      </p:sp>
      <p:pic>
        <p:nvPicPr>
          <p:cNvPr id="3074" name="Picture 2" descr="http://thumb101.shutterstock.com/display_pic_with_logo/461077/461077,1292705731,37/stock-photo-three-dimensional-man-in-a-tie-with-outstretched-hand-stop-sign-series-d-man-674805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5988" y="5000211"/>
            <a:ext cx="1423318" cy="1486577"/>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http://www.beladm.ru/media/publication_backbone_media/2016/7/18/komissiy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71995" y="4814775"/>
            <a:ext cx="1672013" cy="167201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Стрелка вправо 3"/>
          <p:cNvSpPr/>
          <p:nvPr/>
        </p:nvSpPr>
        <p:spPr>
          <a:xfrm>
            <a:off x="1655676" y="4992993"/>
            <a:ext cx="1296144" cy="1093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1679306" y="5354762"/>
            <a:ext cx="1080120" cy="461665"/>
          </a:xfrm>
          <a:prstGeom prst="rect">
            <a:avLst/>
          </a:prstGeom>
          <a:noFill/>
        </p:spPr>
        <p:txBody>
          <a:bodyPr wrap="square" rtlCol="0">
            <a:spAutoFit/>
          </a:bodyPr>
          <a:lstStyle/>
          <a:p>
            <a:r>
              <a:rPr lang="ru-RU" sz="2400" b="1" dirty="0" smtClean="0">
                <a:cs typeface="Mongolian Baiti" panose="03000500000000000000" pitchFamily="66" charset="0"/>
              </a:rPr>
              <a:t>заявка</a:t>
            </a:r>
            <a:endParaRPr lang="ru-RU" sz="2400" b="1" dirty="0">
              <a:cs typeface="Mongolian Baiti" panose="03000500000000000000" pitchFamily="66" charset="0"/>
            </a:endParaRPr>
          </a:p>
        </p:txBody>
      </p:sp>
      <p:sp>
        <p:nvSpPr>
          <p:cNvPr id="6" name="TextBox 5"/>
          <p:cNvSpPr txBox="1"/>
          <p:nvPr/>
        </p:nvSpPr>
        <p:spPr>
          <a:xfrm>
            <a:off x="1043608" y="1029892"/>
            <a:ext cx="7632848" cy="2862322"/>
          </a:xfrm>
          <a:prstGeom prst="rect">
            <a:avLst/>
          </a:prstGeom>
          <a:noFill/>
        </p:spPr>
        <p:txBody>
          <a:bodyPr wrap="square" rtlCol="0">
            <a:spAutoFit/>
          </a:bodyPr>
          <a:lstStyle/>
          <a:p>
            <a:pPr algn="just"/>
            <a:r>
              <a:rPr lang="ru-RU" b="1" dirty="0" smtClean="0"/>
              <a:t>Семейная животноводческая ферма </a:t>
            </a:r>
            <a:r>
              <a:rPr lang="ru-RU" dirty="0" smtClean="0"/>
              <a:t>– крестьянское (фермерское) хозяйство, отвечающее установленным Федеральным законом от 24.07.2007 № 209-ФЗ «О развитии малого и среднего предпринимательства в Российской Федерации» критериям микропредприятия, зарегистрированное на сельской территории Кировской области, основанное на личном участии главы и членов хозяйства, состоящих  в родстве (не менее 2 таких членов, включая главу) и совместно осуществляющих деятельность по разведению и содержанию сельскохозяйственных животных, птицы и рыбы, продолжительность деятельности которого превышает 24 месяца с даты регистрации. </a:t>
            </a:r>
            <a:endParaRPr lang="ru-RU" dirty="0"/>
          </a:p>
        </p:txBody>
      </p:sp>
      <p:pic>
        <p:nvPicPr>
          <p:cNvPr id="3078" name="Picture 6" descr="http://www.rabochy-put.ru/upload/iblock/2c2/subsidii_gub.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54230" y="4906734"/>
            <a:ext cx="1941253" cy="1455940"/>
          </a:xfrm>
          <a:prstGeom prst="rect">
            <a:avLst/>
          </a:prstGeom>
          <a:noFill/>
          <a:extLst>
            <a:ext uri="{909E8E84-426E-40DD-AFC4-6F175D3DCCD1}">
              <a14:hiddenFill xmlns="" xmlns:a14="http://schemas.microsoft.com/office/drawing/2010/main">
                <a:solidFill>
                  <a:srgbClr val="FFFFFF"/>
                </a:solidFill>
              </a14:hiddenFill>
            </a:ext>
          </a:extLst>
        </p:spPr>
      </p:pic>
      <p:pic>
        <p:nvPicPr>
          <p:cNvPr id="3082" name="Picture 10" descr="https://im1-tub-ru.yandex.net/i?id=9cc84934cbfcf6e37e5c0c591c60cb93&amp;n=33&amp;h=215&amp;w=21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08304" y="4833687"/>
            <a:ext cx="1427807" cy="142780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Стрелка влево 7"/>
          <p:cNvSpPr/>
          <p:nvPr/>
        </p:nvSpPr>
        <p:spPr>
          <a:xfrm>
            <a:off x="6795483" y="5157192"/>
            <a:ext cx="512821" cy="6592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1898608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alpha val="64000"/>
          </a:srgbClr>
        </a:solidFill>
        <a:effectLst/>
      </p:bgPr>
    </p:bg>
    <p:spTree>
      <p:nvGrpSpPr>
        <p:cNvPr id="1" name=""/>
        <p:cNvGrpSpPr/>
        <p:nvPr/>
      </p:nvGrpSpPr>
      <p:grpSpPr>
        <a:xfrm>
          <a:off x="0" y="0"/>
          <a:ext cx="0" cy="0"/>
          <a:chOff x="0" y="0"/>
          <a:chExt cx="0" cy="0"/>
        </a:xfrm>
      </p:grpSpPr>
      <p:sp>
        <p:nvSpPr>
          <p:cNvPr id="3" name="Прямоугольник 2"/>
          <p:cNvSpPr/>
          <p:nvPr/>
        </p:nvSpPr>
        <p:spPr>
          <a:xfrm>
            <a:off x="683568" y="188640"/>
            <a:ext cx="7776864" cy="584775"/>
          </a:xfrm>
          <a:prstGeom prst="rect">
            <a:avLst/>
          </a:prstGeom>
        </p:spPr>
        <p:txBody>
          <a:bodyPr wrap="square">
            <a:spAutoFit/>
          </a:bodyPr>
          <a:lstStyle/>
          <a:p>
            <a:pPr lvl="0" algn="ctr"/>
            <a:r>
              <a:rPr lang="ru-RU" sz="3200" dirty="0">
                <a:solidFill>
                  <a:srgbClr val="FF0000"/>
                </a:solidFill>
                <a:latin typeface="Arial Black" panose="020B0A04020102020204" pitchFamily="34" charset="0"/>
              </a:rPr>
              <a:t>Н о в ы е   о п р е д е л е н и я </a:t>
            </a:r>
          </a:p>
        </p:txBody>
      </p:sp>
      <p:sp>
        <p:nvSpPr>
          <p:cNvPr id="4" name="TextBox 3"/>
          <p:cNvSpPr txBox="1"/>
          <p:nvPr/>
        </p:nvSpPr>
        <p:spPr>
          <a:xfrm>
            <a:off x="395536" y="1052736"/>
            <a:ext cx="3888432" cy="4524315"/>
          </a:xfrm>
          <a:prstGeom prst="rect">
            <a:avLst/>
          </a:prstGeom>
          <a:noFill/>
        </p:spPr>
        <p:txBody>
          <a:bodyPr wrap="square" rtlCol="0">
            <a:spAutoFit/>
          </a:bodyPr>
          <a:lstStyle/>
          <a:p>
            <a:pPr algn="just"/>
            <a:r>
              <a:rPr lang="ru-RU" b="1" dirty="0" smtClean="0"/>
              <a:t>Сельская территория </a:t>
            </a:r>
            <a:r>
              <a:rPr lang="ru-RU" dirty="0" smtClean="0"/>
              <a:t>– сельские поселения или сельские поселения и межселенные территории, объеди-ненные общей территорией в границах муниципального района, а также сельские населенные пункты и рабочие поселки, входящие в состав городских округов (за исключением городского округа, на территории которого находится администра-тивный центр Кировской области) городских поселений, на территории которых преобладает деятельность, связанная с производством и переработкой сельскохозяйст-венной продукции</a:t>
            </a:r>
            <a:endParaRPr lang="ru-RU" dirty="0"/>
          </a:p>
        </p:txBody>
      </p:sp>
      <p:sp>
        <p:nvSpPr>
          <p:cNvPr id="5" name="TextBox 4"/>
          <p:cNvSpPr txBox="1"/>
          <p:nvPr/>
        </p:nvSpPr>
        <p:spPr>
          <a:xfrm>
            <a:off x="5385792" y="1179436"/>
            <a:ext cx="3168352" cy="1477328"/>
          </a:xfrm>
          <a:prstGeom prst="rect">
            <a:avLst/>
          </a:prstGeom>
          <a:noFill/>
        </p:spPr>
        <p:txBody>
          <a:bodyPr wrap="square" rtlCol="0">
            <a:spAutoFit/>
          </a:bodyPr>
          <a:lstStyle/>
          <a:p>
            <a:pPr algn="ctr"/>
            <a:endParaRPr lang="ru-RU" dirty="0" smtClean="0"/>
          </a:p>
          <a:p>
            <a:pPr algn="ctr"/>
            <a:endParaRPr lang="ru-RU" dirty="0" smtClean="0"/>
          </a:p>
          <a:p>
            <a:pPr algn="ctr"/>
            <a:endParaRPr lang="ru-RU" dirty="0" smtClean="0"/>
          </a:p>
          <a:p>
            <a:pPr algn="ctr"/>
            <a:endParaRPr lang="ru-RU" dirty="0" smtClean="0"/>
          </a:p>
          <a:p>
            <a:pPr algn="ctr"/>
            <a:r>
              <a:rPr lang="ru-RU" dirty="0" smtClean="0"/>
              <a:t> </a:t>
            </a:r>
            <a:endParaRPr lang="ru-RU" dirty="0"/>
          </a:p>
        </p:txBody>
      </p:sp>
      <p:pic>
        <p:nvPicPr>
          <p:cNvPr id="4098" name="Picture 2" descr="http://media73.ru/upload/iblock/066/066fbdb6f98b01eb0dab1c68555a514c.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76056" y="1052736"/>
            <a:ext cx="3816424" cy="47525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24160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alpha val="64000"/>
          </a:srgbClr>
        </a:solidFill>
        <a:effectLst/>
      </p:bgPr>
    </p:bg>
    <p:spTree>
      <p:nvGrpSpPr>
        <p:cNvPr id="1" name=""/>
        <p:cNvGrpSpPr/>
        <p:nvPr/>
      </p:nvGrpSpPr>
      <p:grpSpPr>
        <a:xfrm>
          <a:off x="0" y="0"/>
          <a:ext cx="0" cy="0"/>
          <a:chOff x="0" y="0"/>
          <a:chExt cx="0" cy="0"/>
        </a:xfrm>
      </p:grpSpPr>
      <p:sp>
        <p:nvSpPr>
          <p:cNvPr id="3" name="Прямоугольник 2"/>
          <p:cNvSpPr/>
          <p:nvPr/>
        </p:nvSpPr>
        <p:spPr>
          <a:xfrm>
            <a:off x="683568" y="188640"/>
            <a:ext cx="7776864" cy="584775"/>
          </a:xfrm>
          <a:prstGeom prst="rect">
            <a:avLst/>
          </a:prstGeom>
        </p:spPr>
        <p:txBody>
          <a:bodyPr wrap="square">
            <a:spAutoFit/>
          </a:bodyPr>
          <a:lstStyle/>
          <a:p>
            <a:pPr lvl="0" algn="ctr"/>
            <a:r>
              <a:rPr lang="ru-RU" sz="3200" dirty="0">
                <a:solidFill>
                  <a:srgbClr val="FF0000"/>
                </a:solidFill>
                <a:latin typeface="Arial Black" panose="020B0A04020102020204" pitchFamily="34" charset="0"/>
              </a:rPr>
              <a:t>Н о в ы е   о п р е д е л е н и я </a:t>
            </a:r>
          </a:p>
        </p:txBody>
      </p:sp>
      <p:sp>
        <p:nvSpPr>
          <p:cNvPr id="5" name="TextBox 4"/>
          <p:cNvSpPr txBox="1"/>
          <p:nvPr/>
        </p:nvSpPr>
        <p:spPr>
          <a:xfrm>
            <a:off x="395536" y="908720"/>
            <a:ext cx="8158608" cy="3139321"/>
          </a:xfrm>
          <a:prstGeom prst="rect">
            <a:avLst/>
          </a:prstGeom>
          <a:noFill/>
        </p:spPr>
        <p:txBody>
          <a:bodyPr wrap="square" rtlCol="0">
            <a:spAutoFit/>
          </a:bodyPr>
          <a:lstStyle/>
          <a:p>
            <a:pPr algn="just"/>
            <a:r>
              <a:rPr lang="ru-RU" b="1" dirty="0" smtClean="0">
                <a:latin typeface="+mj-lt"/>
              </a:rPr>
              <a:t>Грант</a:t>
            </a:r>
            <a:r>
              <a:rPr lang="ru-RU" dirty="0" smtClean="0">
                <a:latin typeface="+mj-lt"/>
              </a:rPr>
              <a:t> </a:t>
            </a:r>
            <a:r>
              <a:rPr lang="ru-RU" b="1" dirty="0" smtClean="0">
                <a:latin typeface="+mj-lt"/>
              </a:rPr>
              <a:t>на развитие семейной животноводческой фермы </a:t>
            </a:r>
            <a:r>
              <a:rPr lang="ru-RU" dirty="0" smtClean="0">
                <a:latin typeface="+mj-lt"/>
              </a:rPr>
              <a:t>– бюджетные ассигнования, перечисляемые из бюджета Кировской области главе крестьянского (фермерского) хозяйства для софинансирования его затрат, не возмещаемых в рамках иных направлений государственной поддержки в соответствии с Государственной программой, в целях развития на сельских территориях Кировской области крестьянского фермерского хозяйства и создания новых постоянных рабочих мест в сельской местности исходя из расчета создания не менее трех новых постоянных рабочих мест на один грант, полученный в текущем финансовом году. Повторное получение гранта на развитие семейной животноводческой фермы возможно не ранее чем через 24 месяца с даты полного освоения ранее полученного гранта.</a:t>
            </a:r>
            <a:endParaRPr lang="ru-RU" dirty="0" smtClean="0"/>
          </a:p>
        </p:txBody>
      </p:sp>
      <p:pic>
        <p:nvPicPr>
          <p:cNvPr id="4100" name="Picture 4" descr="http://i.siteapi.org/d75LKTFrJuYc8L9emgn-CqOiabk=/fit-in/1024x768/center/top/f43f030376766e6.s.siteapi.org/img/fea9e0ff1181d0fc035bd5836b5af58d7a7b9f3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4077073"/>
            <a:ext cx="3513448" cy="2780928"/>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Прямоугольник 10"/>
          <p:cNvSpPr/>
          <p:nvPr/>
        </p:nvSpPr>
        <p:spPr>
          <a:xfrm>
            <a:off x="5220072" y="4581128"/>
            <a:ext cx="3528392" cy="1754326"/>
          </a:xfrm>
          <a:prstGeom prst="rect">
            <a:avLst/>
          </a:prstGeom>
        </p:spPr>
        <p:txBody>
          <a:bodyPr wrap="square">
            <a:spAutoFit/>
          </a:bodyPr>
          <a:lstStyle/>
          <a:p>
            <a:pPr algn="just"/>
            <a:r>
              <a:rPr lang="ru-RU" b="1" dirty="0" smtClean="0">
                <a:ea typeface="Times New Roman" pitchFamily="18" charset="0"/>
                <a:cs typeface="Arial" pitchFamily="34" charset="0"/>
              </a:rPr>
              <a:t>Грант на развитие семейной животноводческой фермы </a:t>
            </a:r>
            <a:r>
              <a:rPr lang="ru-RU" dirty="0" smtClean="0">
                <a:ea typeface="Times New Roman" pitchFamily="18" charset="0"/>
                <a:cs typeface="Arial" pitchFamily="34" charset="0"/>
              </a:rPr>
              <a:t>предоставляется на финансовое обеспечение части затрат </a:t>
            </a:r>
            <a:r>
              <a:rPr lang="ru-RU" b="1" dirty="0" smtClean="0">
                <a:ea typeface="Times New Roman" pitchFamily="18" charset="0"/>
                <a:cs typeface="Arial" pitchFamily="34" charset="0"/>
              </a:rPr>
              <a:t>(без учета налога на добавленную стоимость)</a:t>
            </a:r>
            <a:endParaRPr lang="ru-RU" b="1" dirty="0"/>
          </a:p>
        </p:txBody>
      </p:sp>
    </p:spTree>
    <p:extLst>
      <p:ext uri="{BB962C8B-B14F-4D97-AF65-F5344CB8AC3E}">
        <p14:creationId xmlns="" xmlns:p14="http://schemas.microsoft.com/office/powerpoint/2010/main" val="1824160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alpha val="64000"/>
          </a:srgbClr>
        </a:solidFill>
        <a:effectLst/>
      </p:bgPr>
    </p:bg>
    <p:spTree>
      <p:nvGrpSpPr>
        <p:cNvPr id="1" name=""/>
        <p:cNvGrpSpPr/>
        <p:nvPr/>
      </p:nvGrpSpPr>
      <p:grpSpPr>
        <a:xfrm>
          <a:off x="0" y="0"/>
          <a:ext cx="0" cy="0"/>
          <a:chOff x="0" y="0"/>
          <a:chExt cx="0" cy="0"/>
        </a:xfrm>
      </p:grpSpPr>
      <p:sp>
        <p:nvSpPr>
          <p:cNvPr id="2" name="TextBox 1"/>
          <p:cNvSpPr txBox="1"/>
          <p:nvPr/>
        </p:nvSpPr>
        <p:spPr>
          <a:xfrm>
            <a:off x="1115616" y="332656"/>
            <a:ext cx="7200800" cy="1077218"/>
          </a:xfrm>
          <a:prstGeom prst="rect">
            <a:avLst/>
          </a:prstGeom>
          <a:noFill/>
        </p:spPr>
        <p:txBody>
          <a:bodyPr wrap="square" rtlCol="0">
            <a:spAutoFit/>
          </a:bodyPr>
          <a:lstStyle/>
          <a:p>
            <a:pPr algn="ctr"/>
            <a:r>
              <a:rPr lang="ru-RU" sz="3200" b="1" dirty="0" smtClean="0">
                <a:ln w="12700">
                  <a:solidFill>
                    <a:schemeClr val="accent3">
                      <a:lumMod val="50000"/>
                    </a:schemeClr>
                  </a:solidFill>
                  <a:prstDash val="solid"/>
                </a:ln>
                <a:solidFill>
                  <a:srgbClr val="00B050"/>
                </a:solidFill>
                <a:effectLst>
                  <a:innerShdw blurRad="177800">
                    <a:schemeClr val="accent3">
                      <a:lumMod val="50000"/>
                    </a:schemeClr>
                  </a:innerShdw>
                </a:effectLst>
              </a:rPr>
              <a:t>Размер гранта на развитие семейной животноводческой фермы </a:t>
            </a:r>
            <a:endParaRPr lang="ru-RU" sz="3200" b="1" dirty="0">
              <a:ln w="12700">
                <a:solidFill>
                  <a:schemeClr val="accent3">
                    <a:lumMod val="50000"/>
                  </a:schemeClr>
                </a:solidFill>
                <a:prstDash val="solid"/>
              </a:ln>
              <a:solidFill>
                <a:srgbClr val="00B050"/>
              </a:solidFill>
              <a:effectLst>
                <a:innerShdw blurRad="177800">
                  <a:schemeClr val="accent3">
                    <a:lumMod val="50000"/>
                  </a:schemeClr>
                </a:innerShdw>
              </a:effectLst>
            </a:endParaRPr>
          </a:p>
        </p:txBody>
      </p:sp>
      <p:sp>
        <p:nvSpPr>
          <p:cNvPr id="3" name="TextBox 2"/>
          <p:cNvSpPr txBox="1"/>
          <p:nvPr/>
        </p:nvSpPr>
        <p:spPr>
          <a:xfrm>
            <a:off x="755576" y="1431949"/>
            <a:ext cx="8194443" cy="6155531"/>
          </a:xfrm>
          <a:prstGeom prst="rect">
            <a:avLst/>
          </a:prstGeom>
          <a:noFill/>
        </p:spPr>
        <p:txBody>
          <a:bodyPr wrap="square" rtlCol="0">
            <a:spAutoFit/>
          </a:bodyPr>
          <a:lstStyle/>
          <a:p>
            <a:pPr lvl="0" algn="ctr"/>
            <a:r>
              <a:rPr lang="ru-RU" sz="2000" b="1" dirty="0" smtClean="0"/>
              <a:t>            1. К(Ф)Х специализируется на разведении мясного и молочного                                       крупного рогатого скота–сумма гранта </a:t>
            </a:r>
            <a:r>
              <a:rPr lang="ru-RU" sz="2000" b="1" dirty="0">
                <a:solidFill>
                  <a:prstClr val="black"/>
                </a:solidFill>
              </a:rPr>
              <a:t>не более 30,0 млн. руб</a:t>
            </a:r>
            <a:r>
              <a:rPr lang="ru-RU" sz="2000" b="1" dirty="0" smtClean="0">
                <a:solidFill>
                  <a:prstClr val="black"/>
                </a:solidFill>
              </a:rPr>
              <a:t>.</a:t>
            </a:r>
            <a:r>
              <a:rPr lang="ru-RU" sz="2000" b="1" dirty="0" smtClean="0">
                <a:solidFill>
                  <a:srgbClr val="C00000"/>
                </a:solidFill>
              </a:rPr>
              <a:t>(без НДС)</a:t>
            </a:r>
          </a:p>
          <a:p>
            <a:pPr lvl="0" algn="ctr"/>
            <a:r>
              <a:rPr lang="ru-RU" sz="2000" b="1" dirty="0" smtClean="0">
                <a:solidFill>
                  <a:prstClr val="black"/>
                </a:solidFill>
              </a:rPr>
              <a:t>или </a:t>
            </a:r>
            <a:r>
              <a:rPr lang="ru-RU" sz="2000" b="1" dirty="0">
                <a:solidFill>
                  <a:prstClr val="black"/>
                </a:solidFill>
              </a:rPr>
              <a:t>не более 60 % стоимости проекта.</a:t>
            </a:r>
          </a:p>
          <a:p>
            <a:r>
              <a:rPr lang="ru-RU" sz="2000" b="1" u="sng" dirty="0" smtClean="0">
                <a:solidFill>
                  <a:srgbClr val="FF0000"/>
                </a:solidFill>
              </a:rPr>
              <a:t>Пример:</a:t>
            </a:r>
          </a:p>
          <a:p>
            <a:r>
              <a:rPr lang="ru-RU" b="1" dirty="0" smtClean="0"/>
              <a:t>Общая стоимость проекта – 50, млн. руб. , в т. ч.</a:t>
            </a:r>
          </a:p>
          <a:p>
            <a:r>
              <a:rPr lang="ru-RU" b="1" dirty="0" smtClean="0"/>
              <a:t>Собственные средства главы К(Ф)Х, включая заемные –  не менее 20,0 млн. руб.  или не менее 40 % стоимости проекта</a:t>
            </a:r>
          </a:p>
          <a:p>
            <a:r>
              <a:rPr lang="ru-RU" b="1" dirty="0" smtClean="0"/>
              <a:t>Сумма гранта – не более 30,0 млн. руб. </a:t>
            </a:r>
            <a:r>
              <a:rPr lang="ru-RU" b="1" dirty="0" smtClean="0">
                <a:solidFill>
                  <a:srgbClr val="C00000"/>
                </a:solidFill>
              </a:rPr>
              <a:t>(без НДС) </a:t>
            </a:r>
            <a:r>
              <a:rPr lang="ru-RU" b="1" dirty="0" smtClean="0"/>
              <a:t>или не более 60 % стоимости проекта. </a:t>
            </a:r>
            <a:endParaRPr lang="ru-RU" b="1" dirty="0" smtClean="0">
              <a:solidFill>
                <a:srgbClr val="C00000"/>
              </a:solidFill>
            </a:endParaRPr>
          </a:p>
          <a:p>
            <a:r>
              <a:rPr lang="ru-RU" sz="2000" b="1" dirty="0" smtClean="0"/>
              <a:t>2. К(Ф)Х специализируется ведении иных видов </a:t>
            </a:r>
          </a:p>
          <a:p>
            <a:r>
              <a:rPr lang="ru-RU" sz="2000" b="1" dirty="0"/>
              <a:t>деятельности </a:t>
            </a:r>
            <a:r>
              <a:rPr lang="ru-RU" sz="2000" b="1" dirty="0" smtClean="0"/>
              <a:t>- сумма гранта </a:t>
            </a:r>
            <a:r>
              <a:rPr lang="ru-RU" sz="2000" b="1" dirty="0"/>
              <a:t>– не более 21,6 млн. руб</a:t>
            </a:r>
            <a:r>
              <a:rPr lang="ru-RU" sz="2000" b="1" dirty="0" smtClean="0"/>
              <a:t>.  </a:t>
            </a:r>
          </a:p>
          <a:p>
            <a:r>
              <a:rPr lang="ru-RU" sz="2000" b="1" dirty="0" smtClean="0">
                <a:solidFill>
                  <a:srgbClr val="C00000"/>
                </a:solidFill>
              </a:rPr>
              <a:t>(без НДС) </a:t>
            </a:r>
            <a:r>
              <a:rPr lang="ru-RU" sz="2000" b="1" dirty="0" smtClean="0"/>
              <a:t>или </a:t>
            </a:r>
            <a:r>
              <a:rPr lang="ru-RU" sz="2000" b="1" dirty="0"/>
              <a:t>не более 60 % стоимости </a:t>
            </a:r>
            <a:r>
              <a:rPr lang="ru-RU" sz="2000" b="1" dirty="0" smtClean="0"/>
              <a:t>проекта</a:t>
            </a:r>
          </a:p>
          <a:p>
            <a:r>
              <a:rPr lang="ru-RU" sz="2000" b="1" dirty="0" smtClean="0">
                <a:solidFill>
                  <a:srgbClr val="FF0000"/>
                </a:solidFill>
              </a:rPr>
              <a:t>Пример:</a:t>
            </a:r>
          </a:p>
          <a:p>
            <a:pPr lvl="0"/>
            <a:r>
              <a:rPr lang="ru-RU" b="1" dirty="0" smtClean="0"/>
              <a:t>Общая стоимость проекта – 36,0 млн. руб. </a:t>
            </a:r>
          </a:p>
          <a:p>
            <a:pPr lvl="0"/>
            <a:r>
              <a:rPr lang="ru-RU" b="1" dirty="0" smtClean="0"/>
              <a:t>Собственные средства главы К(Ф)Х, включая заемные – не менее 14,4 млн. руб. </a:t>
            </a:r>
            <a:r>
              <a:rPr lang="ru-RU" b="1" dirty="0">
                <a:solidFill>
                  <a:prstClr val="black"/>
                </a:solidFill>
              </a:rPr>
              <a:t>или не менее 40 % стоимости проекта </a:t>
            </a:r>
            <a:endParaRPr lang="ru-RU" b="1" dirty="0" smtClean="0">
              <a:solidFill>
                <a:prstClr val="black"/>
              </a:solidFill>
            </a:endParaRPr>
          </a:p>
          <a:p>
            <a:r>
              <a:rPr lang="ru-RU" b="1" dirty="0"/>
              <a:t>Сумма гранта – не более </a:t>
            </a:r>
            <a:r>
              <a:rPr lang="ru-RU" b="1" dirty="0" smtClean="0"/>
              <a:t>21,6 </a:t>
            </a:r>
            <a:r>
              <a:rPr lang="ru-RU" b="1" dirty="0"/>
              <a:t>млн. руб</a:t>
            </a:r>
            <a:r>
              <a:rPr lang="ru-RU" b="1" dirty="0" smtClean="0"/>
              <a:t>.</a:t>
            </a:r>
            <a:r>
              <a:rPr lang="ru-RU" b="1" dirty="0" smtClean="0">
                <a:solidFill>
                  <a:srgbClr val="C00000"/>
                </a:solidFill>
              </a:rPr>
              <a:t> (без НДС)</a:t>
            </a:r>
            <a:r>
              <a:rPr lang="ru-RU" b="1" dirty="0" smtClean="0"/>
              <a:t> или не более 60 </a:t>
            </a:r>
            <a:r>
              <a:rPr lang="ru-RU" b="1" dirty="0"/>
              <a:t>% стоимости проекта.</a:t>
            </a:r>
          </a:p>
          <a:p>
            <a:pPr lvl="0"/>
            <a:endParaRPr lang="ru-RU" dirty="0">
              <a:solidFill>
                <a:prstClr val="black"/>
              </a:solidFill>
            </a:endParaRPr>
          </a:p>
          <a:p>
            <a:endParaRPr lang="ru-RU" dirty="0" smtClean="0"/>
          </a:p>
          <a:p>
            <a:endParaRPr lang="ru-RU" dirty="0"/>
          </a:p>
        </p:txBody>
      </p:sp>
      <p:pic>
        <p:nvPicPr>
          <p:cNvPr id="4" name="Рисунок 3"/>
          <p:cNvPicPr>
            <a:picLocks noChangeAspect="1"/>
          </p:cNvPicPr>
          <p:nvPr/>
        </p:nvPicPr>
        <p:blipFill>
          <a:blip r:embed="rId2" cstate="print"/>
          <a:stretch>
            <a:fillRect/>
          </a:stretch>
        </p:blipFill>
        <p:spPr>
          <a:xfrm>
            <a:off x="7092280" y="4005064"/>
            <a:ext cx="1651451" cy="1076746"/>
          </a:xfrm>
          <a:prstGeom prst="rect">
            <a:avLst/>
          </a:prstGeom>
        </p:spPr>
      </p:pic>
      <p:pic>
        <p:nvPicPr>
          <p:cNvPr id="5" name="Рисунок 4"/>
          <p:cNvPicPr>
            <a:picLocks noChangeAspect="1"/>
          </p:cNvPicPr>
          <p:nvPr/>
        </p:nvPicPr>
        <p:blipFill>
          <a:blip r:embed="rId3" cstate="print"/>
          <a:stretch>
            <a:fillRect/>
          </a:stretch>
        </p:blipFill>
        <p:spPr>
          <a:xfrm>
            <a:off x="152985" y="311493"/>
            <a:ext cx="1205182" cy="1476704"/>
          </a:xfrm>
          <a:prstGeom prst="rect">
            <a:avLst/>
          </a:prstGeom>
        </p:spPr>
      </p:pic>
    </p:spTree>
    <p:extLst>
      <p:ext uri="{BB962C8B-B14F-4D97-AF65-F5344CB8AC3E}">
        <p14:creationId xmlns="" xmlns:p14="http://schemas.microsoft.com/office/powerpoint/2010/main" val="3431268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alpha val="68000"/>
          </a:srgbClr>
        </a:solidFill>
        <a:effectLst/>
      </p:bgPr>
    </p:bg>
    <p:spTree>
      <p:nvGrpSpPr>
        <p:cNvPr id="1" name=""/>
        <p:cNvGrpSpPr/>
        <p:nvPr/>
      </p:nvGrpSpPr>
      <p:grpSpPr>
        <a:xfrm>
          <a:off x="0" y="0"/>
          <a:ext cx="0" cy="0"/>
          <a:chOff x="0" y="0"/>
          <a:chExt cx="0" cy="0"/>
        </a:xfrm>
      </p:grpSpPr>
      <p:sp>
        <p:nvSpPr>
          <p:cNvPr id="3" name="TextBox 2"/>
          <p:cNvSpPr txBox="1"/>
          <p:nvPr/>
        </p:nvSpPr>
        <p:spPr>
          <a:xfrm>
            <a:off x="1125452" y="1772817"/>
            <a:ext cx="5174740" cy="4708981"/>
          </a:xfrm>
          <a:prstGeom prst="rect">
            <a:avLst/>
          </a:prstGeom>
          <a:noFill/>
        </p:spPr>
        <p:txBody>
          <a:bodyPr wrap="square" rtlCol="0">
            <a:spAutoFit/>
          </a:bodyPr>
          <a:lstStyle/>
          <a:p>
            <a:pPr marL="342900" indent="-342900">
              <a:buAutoNum type="arabicPeriod"/>
            </a:pPr>
            <a:endParaRPr lang="ru-RU" sz="2000" b="1" dirty="0" smtClean="0"/>
          </a:p>
          <a:p>
            <a:pPr marL="342900" indent="-342900">
              <a:buFontTx/>
              <a:buAutoNum type="arabicPeriod"/>
            </a:pPr>
            <a:r>
              <a:rPr lang="ru-RU" sz="2000" b="1" dirty="0" smtClean="0"/>
              <a:t>разработку проектной документации на строительство, реконструкцию или модернизацию семейных животноводческих ферм;</a:t>
            </a:r>
          </a:p>
          <a:p>
            <a:pPr marL="342900" indent="-342900">
              <a:buAutoNum type="arabicPeriod"/>
            </a:pPr>
            <a:endParaRPr lang="ru-RU" sz="2000" b="1" dirty="0" smtClean="0"/>
          </a:p>
          <a:p>
            <a:pPr marL="342900" indent="-342900">
              <a:buFontTx/>
              <a:buAutoNum type="arabicPeriod"/>
            </a:pPr>
            <a:r>
              <a:rPr lang="ru-RU" sz="2000" b="1" dirty="0" smtClean="0"/>
              <a:t>приобретение, строительство, реконструкцию, ремонт или модернизацию семейных животноводческих ферм на территории муниципального образования Кировской области, где осуществляет деятельность крестьянское (фермерское) хозяйство – победитель конкурса;</a:t>
            </a:r>
          </a:p>
          <a:p>
            <a:pPr marL="342900" indent="-342900">
              <a:buAutoNum type="arabicPeriod"/>
            </a:pPr>
            <a:endParaRPr lang="ru-RU" sz="2000" b="1" dirty="0" smtClean="0"/>
          </a:p>
        </p:txBody>
      </p:sp>
      <p:pic>
        <p:nvPicPr>
          <p:cNvPr id="5" name="Рисунок 4"/>
          <p:cNvPicPr>
            <a:picLocks noChangeAspect="1"/>
          </p:cNvPicPr>
          <p:nvPr/>
        </p:nvPicPr>
        <p:blipFill>
          <a:blip r:embed="rId2" cstate="print"/>
          <a:stretch>
            <a:fillRect/>
          </a:stretch>
        </p:blipFill>
        <p:spPr>
          <a:xfrm>
            <a:off x="6588224" y="2132856"/>
            <a:ext cx="2052600" cy="1545978"/>
          </a:xfrm>
          <a:prstGeom prst="rect">
            <a:avLst/>
          </a:prstGeom>
        </p:spPr>
      </p:pic>
      <p:sp>
        <p:nvSpPr>
          <p:cNvPr id="6" name="TextBox 5"/>
          <p:cNvSpPr txBox="1"/>
          <p:nvPr/>
        </p:nvSpPr>
        <p:spPr>
          <a:xfrm>
            <a:off x="755576" y="3672365"/>
            <a:ext cx="7344816" cy="369332"/>
          </a:xfrm>
          <a:prstGeom prst="rect">
            <a:avLst/>
          </a:prstGeom>
          <a:noFill/>
        </p:spPr>
        <p:txBody>
          <a:bodyPr wrap="square" rtlCol="0">
            <a:spAutoFit/>
          </a:bodyPr>
          <a:lstStyle/>
          <a:p>
            <a:pPr indent="342900" algn="just">
              <a:spcAft>
                <a:spcPts val="0"/>
              </a:spcAft>
            </a:pPr>
            <a:r>
              <a:rPr lang="ru-RU" b="1" dirty="0" smtClean="0">
                <a:latin typeface="Arial" panose="020B0604020202020204" pitchFamily="34" charset="0"/>
                <a:ea typeface="Times New Roman" panose="02020603050405020304" pitchFamily="18" charset="0"/>
              </a:rPr>
              <a:t> </a:t>
            </a:r>
          </a:p>
        </p:txBody>
      </p:sp>
      <p:pic>
        <p:nvPicPr>
          <p:cNvPr id="7" name="Рисунок 6"/>
          <p:cNvPicPr>
            <a:picLocks noChangeAspect="1"/>
          </p:cNvPicPr>
          <p:nvPr/>
        </p:nvPicPr>
        <p:blipFill>
          <a:blip r:embed="rId3" cstate="print"/>
          <a:stretch>
            <a:fillRect/>
          </a:stretch>
        </p:blipFill>
        <p:spPr>
          <a:xfrm>
            <a:off x="6300192" y="3933056"/>
            <a:ext cx="2520280" cy="2088232"/>
          </a:xfrm>
          <a:prstGeom prst="rect">
            <a:avLst/>
          </a:prstGeom>
        </p:spPr>
      </p:pic>
      <p:sp>
        <p:nvSpPr>
          <p:cNvPr id="8" name="TextBox 7"/>
          <p:cNvSpPr txBox="1"/>
          <p:nvPr/>
        </p:nvSpPr>
        <p:spPr>
          <a:xfrm>
            <a:off x="1125452" y="5217399"/>
            <a:ext cx="5020888" cy="369332"/>
          </a:xfrm>
          <a:prstGeom prst="rect">
            <a:avLst/>
          </a:prstGeom>
          <a:noFill/>
        </p:spPr>
        <p:txBody>
          <a:bodyPr wrap="square" rtlCol="0">
            <a:spAutoFit/>
          </a:bodyPr>
          <a:lstStyle/>
          <a:p>
            <a:pPr indent="342900">
              <a:spcAft>
                <a:spcPts val="0"/>
              </a:spcAft>
            </a:pPr>
            <a:r>
              <a:rPr lang="ru-RU" dirty="0" smtClean="0">
                <a:latin typeface="Arial" panose="020B0604020202020204" pitchFamily="34" charset="0"/>
                <a:ea typeface="Times New Roman" panose="02020603050405020304" pitchFamily="18" charset="0"/>
              </a:rPr>
              <a:t> </a:t>
            </a:r>
            <a:endParaRPr lang="ru-RU" b="1" dirty="0">
              <a:effectLst/>
              <a:latin typeface="Arial" panose="020B0604020202020204" pitchFamily="34" charset="0"/>
              <a:ea typeface="Times New Roman" panose="02020603050405020304" pitchFamily="18" charset="0"/>
            </a:endParaRPr>
          </a:p>
        </p:txBody>
      </p:sp>
      <p:sp>
        <p:nvSpPr>
          <p:cNvPr id="4" name="TextBox 3"/>
          <p:cNvSpPr txBox="1"/>
          <p:nvPr/>
        </p:nvSpPr>
        <p:spPr>
          <a:xfrm>
            <a:off x="899592" y="116632"/>
            <a:ext cx="7669224" cy="1569660"/>
          </a:xfrm>
          <a:prstGeom prst="rect">
            <a:avLst/>
          </a:prstGeom>
          <a:noFill/>
        </p:spPr>
        <p:txBody>
          <a:bodyPr wrap="square" rtlCol="0">
            <a:spAutoFit/>
          </a:bodyPr>
          <a:lstStyle/>
          <a:p>
            <a:pPr algn="ctr"/>
            <a:r>
              <a:rPr lang="ru-RU" sz="3200" b="1" dirty="0" smtClean="0">
                <a:solidFill>
                  <a:srgbClr val="7030A0"/>
                </a:solidFill>
              </a:rPr>
              <a:t>Грант на развитие семейной животноводческой фермы может расходоваться на:</a:t>
            </a:r>
          </a:p>
        </p:txBody>
      </p:sp>
    </p:spTree>
    <p:extLst>
      <p:ext uri="{BB962C8B-B14F-4D97-AF65-F5344CB8AC3E}">
        <p14:creationId xmlns="" xmlns:p14="http://schemas.microsoft.com/office/powerpoint/2010/main" val="4926506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alpha val="68000"/>
          </a:srgbClr>
        </a:solidFill>
        <a:effectLst/>
      </p:bgPr>
    </p:bg>
    <p:spTree>
      <p:nvGrpSpPr>
        <p:cNvPr id="1" name=""/>
        <p:cNvGrpSpPr/>
        <p:nvPr/>
      </p:nvGrpSpPr>
      <p:grpSpPr>
        <a:xfrm>
          <a:off x="0" y="0"/>
          <a:ext cx="0" cy="0"/>
          <a:chOff x="0" y="0"/>
          <a:chExt cx="0" cy="0"/>
        </a:xfrm>
      </p:grpSpPr>
      <p:sp>
        <p:nvSpPr>
          <p:cNvPr id="3" name="TextBox 2"/>
          <p:cNvSpPr txBox="1"/>
          <p:nvPr/>
        </p:nvSpPr>
        <p:spPr>
          <a:xfrm>
            <a:off x="1125452" y="2276872"/>
            <a:ext cx="5174740" cy="2934329"/>
          </a:xfrm>
          <a:prstGeom prst="rect">
            <a:avLst/>
          </a:prstGeom>
          <a:noFill/>
        </p:spPr>
        <p:txBody>
          <a:bodyPr wrap="square" rtlCol="0">
            <a:spAutoFit/>
          </a:bodyPr>
          <a:lstStyle/>
          <a:p>
            <a:pPr marL="342900" indent="-342900"/>
            <a:r>
              <a:rPr lang="ru-RU" sz="2000" b="1" dirty="0" smtClean="0"/>
              <a:t>3.  приобретение, строительство, реконструкцию, ремонт или модернизацию производственных объектов по переработке продукции животноводства на территории муниципального образования Кировской области, где осуществляет деятельность крестьянское (фермерское) хозяйство – победитель конкурса;</a:t>
            </a:r>
          </a:p>
        </p:txBody>
      </p:sp>
      <p:sp>
        <p:nvSpPr>
          <p:cNvPr id="6" name="TextBox 5"/>
          <p:cNvSpPr txBox="1"/>
          <p:nvPr/>
        </p:nvSpPr>
        <p:spPr>
          <a:xfrm>
            <a:off x="755576" y="3672365"/>
            <a:ext cx="7344816" cy="369332"/>
          </a:xfrm>
          <a:prstGeom prst="rect">
            <a:avLst/>
          </a:prstGeom>
          <a:noFill/>
        </p:spPr>
        <p:txBody>
          <a:bodyPr wrap="square" rtlCol="0">
            <a:spAutoFit/>
          </a:bodyPr>
          <a:lstStyle/>
          <a:p>
            <a:pPr indent="342900" algn="just">
              <a:spcAft>
                <a:spcPts val="0"/>
              </a:spcAft>
            </a:pPr>
            <a:r>
              <a:rPr lang="ru-RU" b="1" dirty="0" smtClean="0">
                <a:latin typeface="Arial" panose="020B0604020202020204" pitchFamily="34" charset="0"/>
                <a:ea typeface="Times New Roman" panose="02020603050405020304" pitchFamily="18" charset="0"/>
              </a:rPr>
              <a:t> </a:t>
            </a:r>
          </a:p>
        </p:txBody>
      </p:sp>
      <p:pic>
        <p:nvPicPr>
          <p:cNvPr id="9" name="Рисунок 8"/>
          <p:cNvPicPr>
            <a:picLocks noChangeAspect="1"/>
          </p:cNvPicPr>
          <p:nvPr/>
        </p:nvPicPr>
        <p:blipFill>
          <a:blip r:embed="rId2" cstate="print"/>
          <a:stretch>
            <a:fillRect/>
          </a:stretch>
        </p:blipFill>
        <p:spPr>
          <a:xfrm>
            <a:off x="6372200" y="2420888"/>
            <a:ext cx="2395936" cy="2376264"/>
          </a:xfrm>
          <a:prstGeom prst="rect">
            <a:avLst/>
          </a:prstGeom>
        </p:spPr>
      </p:pic>
      <p:sp>
        <p:nvSpPr>
          <p:cNvPr id="4" name="TextBox 3"/>
          <p:cNvSpPr txBox="1"/>
          <p:nvPr/>
        </p:nvSpPr>
        <p:spPr>
          <a:xfrm>
            <a:off x="899592" y="116632"/>
            <a:ext cx="7669224" cy="1569660"/>
          </a:xfrm>
          <a:prstGeom prst="rect">
            <a:avLst/>
          </a:prstGeom>
          <a:noFill/>
        </p:spPr>
        <p:txBody>
          <a:bodyPr wrap="square" rtlCol="0">
            <a:spAutoFit/>
          </a:bodyPr>
          <a:lstStyle/>
          <a:p>
            <a:pPr algn="ctr"/>
            <a:r>
              <a:rPr lang="ru-RU" sz="3200" b="1" dirty="0" smtClean="0">
                <a:solidFill>
                  <a:srgbClr val="7030A0"/>
                </a:solidFill>
              </a:rPr>
              <a:t>Грант на развитие семейной животноводческой фермы может расходоваться на:</a:t>
            </a:r>
          </a:p>
        </p:txBody>
      </p:sp>
    </p:spTree>
    <p:extLst>
      <p:ext uri="{BB962C8B-B14F-4D97-AF65-F5344CB8AC3E}">
        <p14:creationId xmlns="" xmlns:p14="http://schemas.microsoft.com/office/powerpoint/2010/main" val="4926506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4260</TotalTime>
  <Words>3272</Words>
  <Application>Microsoft Office PowerPoint</Application>
  <PresentationFormat>Экран (4:3)</PresentationFormat>
  <Paragraphs>444</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Грант на развитие семейных животноводческих ферм  2019 год</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Владелец</dc:creator>
  <cp:lastModifiedBy>OMF1</cp:lastModifiedBy>
  <cp:revision>123</cp:revision>
  <cp:lastPrinted>2017-02-06T04:52:55Z</cp:lastPrinted>
  <dcterms:created xsi:type="dcterms:W3CDTF">2017-02-02T10:41:44Z</dcterms:created>
  <dcterms:modified xsi:type="dcterms:W3CDTF">2019-06-13T15:07:12Z</dcterms:modified>
</cp:coreProperties>
</file>